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75" r:id="rId2"/>
    <p:sldId id="278" r:id="rId3"/>
    <p:sldId id="279" r:id="rId4"/>
    <p:sldId id="302" r:id="rId5"/>
    <p:sldId id="309" r:id="rId6"/>
    <p:sldId id="327" r:id="rId7"/>
    <p:sldId id="328" r:id="rId8"/>
    <p:sldId id="298" r:id="rId9"/>
    <p:sldId id="280" r:id="rId10"/>
    <p:sldId id="313" r:id="rId11"/>
    <p:sldId id="332" r:id="rId12"/>
    <p:sldId id="317" r:id="rId13"/>
    <p:sldId id="315" r:id="rId14"/>
    <p:sldId id="312" r:id="rId15"/>
    <p:sldId id="329" r:id="rId16"/>
    <p:sldId id="285" r:id="rId17"/>
    <p:sldId id="301" r:id="rId18"/>
    <p:sldId id="307" r:id="rId19"/>
    <p:sldId id="284" r:id="rId20"/>
    <p:sldId id="292" r:id="rId21"/>
    <p:sldId id="322" r:id="rId22"/>
    <p:sldId id="330" r:id="rId23"/>
    <p:sldId id="288" r:id="rId24"/>
    <p:sldId id="293" r:id="rId25"/>
    <p:sldId id="310" r:id="rId26"/>
    <p:sldId id="311" r:id="rId27"/>
    <p:sldId id="289" r:id="rId28"/>
    <p:sldId id="316" r:id="rId29"/>
    <p:sldId id="331" r:id="rId30"/>
    <p:sldId id="323" r:id="rId31"/>
    <p:sldId id="290" r:id="rId32"/>
    <p:sldId id="324" r:id="rId33"/>
    <p:sldId id="291" r:id="rId3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C7C1BF2-2FF7-D149-AAEA-80B24628227B}">
          <p14:sldIdLst>
            <p14:sldId id="275"/>
            <p14:sldId id="278"/>
            <p14:sldId id="279"/>
            <p14:sldId id="302"/>
            <p14:sldId id="309"/>
            <p14:sldId id="327"/>
          </p14:sldIdLst>
        </p14:section>
        <p14:section name="The LEAD dataset" id="{30A71602-E664-5347-8023-1CF144DF4005}">
          <p14:sldIdLst>
            <p14:sldId id="328"/>
            <p14:sldId id="298"/>
            <p14:sldId id="280"/>
            <p14:sldId id="313"/>
            <p14:sldId id="332"/>
            <p14:sldId id="317"/>
            <p14:sldId id="315"/>
            <p14:sldId id="312"/>
          </p14:sldIdLst>
        </p14:section>
        <p14:section name="The analysis w/ LEAD dataset" id="{0EBEB326-21EE-C742-AD6A-0D58CAF75C11}">
          <p14:sldIdLst>
            <p14:sldId id="329"/>
            <p14:sldId id="285"/>
            <p14:sldId id="301"/>
            <p14:sldId id="307"/>
            <p14:sldId id="284"/>
            <p14:sldId id="292"/>
            <p14:sldId id="322"/>
          </p14:sldIdLst>
        </p14:section>
        <p14:section name="Experiment" id="{535AD673-946B-694B-BC18-5F1D5093EE53}">
          <p14:sldIdLst>
            <p14:sldId id="330"/>
            <p14:sldId id="288"/>
            <p14:sldId id="293"/>
            <p14:sldId id="310"/>
            <p14:sldId id="311"/>
            <p14:sldId id="289"/>
            <p14:sldId id="316"/>
            <p14:sldId id="331"/>
            <p14:sldId id="323"/>
            <p14:sldId id="290"/>
            <p14:sldId id="324"/>
          </p14:sldIdLst>
        </p14:section>
        <p14:section name="Conclusion" id="{EB41FAD2-059C-CF41-88C3-55ED5E3EF01D}">
          <p14:sldIdLst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20"/>
    <p:restoredTop sz="79973"/>
  </p:normalViewPr>
  <p:slideViewPr>
    <p:cSldViewPr snapToGrid="0" snapToObjects="1" showGuides="1">
      <p:cViewPr varScale="1">
        <p:scale>
          <a:sx n="103" d="100"/>
          <a:sy n="103" d="100"/>
        </p:scale>
        <p:origin x="1216" y="176"/>
      </p:cViewPr>
      <p:guideLst>
        <p:guide orient="horz" pos="2183"/>
        <p:guide pos="3840"/>
      </p:guideLst>
    </p:cSldViewPr>
  </p:slid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2ED6CF0F-D30A-E84C-BEAB-DE91381E76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F4F6977-1AF4-9B4D-AEC7-E5C35BCAC7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65B19-6087-DA4A-96DD-00F4D017B789}" type="datetimeFigureOut">
              <a:rPr kumimoji="1" lang="ja-JP" altLang="en-US" smtClean="0"/>
              <a:t>2024/12/5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1C2C237-9C9A-BE40-BADF-457CE93038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60037E4-4FC6-A742-A842-7A24A96D54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38879-1ABA-FB41-BD5E-BB81A77C9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6883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23CC0-7927-7949-B408-1806FCA48A72}" type="datetimeFigureOut">
              <a:rPr kumimoji="1" lang="ja-JP" altLang="en-US" smtClean="0"/>
              <a:t>2024/12/5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45908-7272-F240-B086-1C59A16928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5582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ja-JP" dirty="0"/>
              <a:t>Thank you for your introduction.</a:t>
            </a:r>
            <a:br>
              <a:rPr lang="en" altLang="ja-JP" dirty="0"/>
            </a:br>
            <a:r>
              <a:rPr lang="en" altLang="ja-JP" dirty="0"/>
              <a:t>Hello everyone, I’m Naoki Koga from Doshisha University.</a:t>
            </a:r>
            <a:br>
              <a:rPr lang="en" altLang="ja-JP" dirty="0"/>
            </a:br>
            <a:r>
              <a:rPr lang="en" altLang="ja-JP" dirty="0"/>
              <a:t>Today I will talk about the LEAD dataset, which allows us to analyze how strong labels vary among annotators.</a:t>
            </a:r>
            <a:br>
              <a:rPr lang="en" altLang="ja-JP" dirty="0"/>
            </a:b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896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85281-D561-CB44-8447-69E6A33B4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6FB8AF8-1010-C211-2EE3-44F49D1B19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E95508E-28A3-6401-469C-C928D5B44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ja-JP" dirty="0"/>
              <a:t>The annotation of strong labels in the LEAD dataset consists of two procedures.</a:t>
            </a:r>
            <a:br>
              <a:rPr lang="en" altLang="ja-JP" dirty="0"/>
            </a:br>
            <a:r>
              <a:rPr lang="en" altLang="ja-JP" dirty="0"/>
              <a:t>The first procedure is assigning strong labels to sound signals included in data sources.</a:t>
            </a:r>
            <a:br>
              <a:rPr lang="en" altLang="ja-JP" dirty="0"/>
            </a:br>
            <a:r>
              <a:rPr lang="en" altLang="ja-JP" dirty="0"/>
              <a:t>The second procedure is assigning a confidence score to the selected class, onset, and offset for each sound event instance.</a:t>
            </a:r>
            <a:br>
              <a:rPr lang="en" altLang="ja-JP" dirty="0"/>
            </a:b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A37FCEA-14F4-B1A9-199A-A4E02B33BD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7354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93AC3-A43E-DD20-0AB1-A54D72B7E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36FBF8F-C0F3-C03A-3497-22E6BDB6D6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A011991-6C12-4818-9278-FFD72FA0A3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ja-JP" dirty="0"/>
              <a:t>The first procedure is assigning strong labels to sound signals included in data sources.</a:t>
            </a:r>
            <a:br>
              <a:rPr lang="en" altLang="ja-JP" dirty="0"/>
            </a:br>
            <a:r>
              <a:rPr lang="en" altLang="ja-JP" dirty="0"/>
              <a:t>All annotators selected classes, onsets, and offsets from the candidates.</a:t>
            </a:r>
            <a:br>
              <a:rPr lang="en" altLang="ja-JP" dirty="0"/>
            </a:br>
            <a:r>
              <a:rPr lang="en" altLang="ja-JP" dirty="0"/>
              <a:t>As an example of the first procedure, please listen to the sound.</a:t>
            </a:r>
            <a:br>
              <a:rPr lang="en" altLang="ja-JP" dirty="0"/>
            </a:br>
            <a:r>
              <a:rPr lang="en" altLang="ja-JP" dirty="0"/>
              <a:t>As you hear, this is the sound of bus rides.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965964-D8D0-6FA0-DC44-D40DD84E8F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8938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2AD41-6069-9E83-B590-1EE6C87B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8B944F1-1516-7E26-E407-11A02EC5BD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F4698A3-F2D8-BE38-3A67-3CDC7C83C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ja-JP" dirty="0"/>
              <a:t>So, annotator 1 assigned the sound event “</a:t>
            </a:r>
            <a:r>
              <a:rPr lang="en" altLang="ja-JP" dirty="0" err="1"/>
              <a:t>electronic_sound</a:t>
            </a:r>
            <a:r>
              <a:rPr lang="en" altLang="ja-JP" dirty="0"/>
              <a:t>” to this sound signal.</a:t>
            </a:r>
            <a:br>
              <a:rPr lang="en" altLang="ja-JP" dirty="0"/>
            </a:b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4D10D70-19C6-6951-F950-75FAA40B5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0749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C3C32-A52B-8310-8AFC-89B73446E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A941572-5992-6F02-D675-D4B3F06EC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4BC0D46-E760-7A42-CEB9-370DCC2BC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ja-JP" dirty="0"/>
              <a:t>The second procedure is assigning confidence scores to the selected class, onset, and offset for each sound event instance.</a:t>
            </a:r>
            <a:br>
              <a:rPr lang="en" altLang="ja-JP" dirty="0"/>
            </a:br>
            <a:r>
              <a:rPr lang="en" altLang="ja-JP" dirty="0"/>
              <a:t>We set the confidence score on a five-point scale ranging from “very unconfident” to “very confident”.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A218A5F-67DC-EEA8-4C31-7C27CAB276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1365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F12C5-C079-2EC3-4DB4-048A4EF3B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752F06F-74AC-0303-04C0-3547217B89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FE5B5CF-5F1C-EE8E-BD71-9531742E44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Here, as an example of the second procedure, the confidence scores assigned to one of “</a:t>
            </a:r>
            <a:r>
              <a:rPr kumimoji="1" lang="en-US" altLang="ja-JP" dirty="0" err="1"/>
              <a:t>electronic_sound</a:t>
            </a:r>
            <a:r>
              <a:rPr kumimoji="1" lang="en-US" altLang="ja-JP" dirty="0"/>
              <a:t>” are “very unconfident” for sound event class and are “very confident” for onset and offset.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CCC9D24-DE47-A958-89DD-D390A20581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0446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7250A-6184-E5F2-6883-D8009B900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B79165E-32FA-AC0D-4225-B7CC6AE31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E1C345D-B5EE-6147-843A-190AC8FC2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/>
              <a:t>Let’s move on to the next contribution, the analyses with the LEAD dataset.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BA8443-E99B-F5A5-E439-AA2C7AA471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7605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ja-JP" dirty="0"/>
              <a:t>We conducted three analyses.</a:t>
            </a:r>
            <a:br>
              <a:rPr lang="en" altLang="ja-JP" dirty="0"/>
            </a:br>
            <a:r>
              <a:rPr lang="en" altLang="ja-JP" dirty="0"/>
              <a:t>Analysis 1, Categorizing the variations in strong labels manually.</a:t>
            </a:r>
            <a:br>
              <a:rPr lang="en" altLang="ja-JP" dirty="0"/>
            </a:br>
            <a:r>
              <a:rPr lang="en" altLang="ja-JP" dirty="0"/>
              <a:t>Analysis 2, Confirming a relationship between strong labels and confidence scores, and this analysis is split into two analyses.</a:t>
            </a:r>
            <a:br>
              <a:rPr lang="en" altLang="ja-JP" dirty="0"/>
            </a:br>
            <a:r>
              <a:rPr lang="en" altLang="ja-JP" dirty="0"/>
              <a:t>One is the objective analysis, and the other is the subjective analysis.</a:t>
            </a:r>
            <a:br>
              <a:rPr lang="en" altLang="ja-JP" dirty="0"/>
            </a:b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0507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E5008-7D6F-5593-5492-C34922446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1541894-B8C0-8361-B25A-6228E8B2C2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F111ABD-B2B5-6EB0-661D-FFC48EE9E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ja-JP" dirty="0"/>
              <a:t>Analysis 1 is categorizing the variations in strong labels manually.</a:t>
            </a:r>
            <a:br>
              <a:rPr lang="en" altLang="ja-JP" dirty="0"/>
            </a:br>
            <a:r>
              <a:rPr lang="en" altLang="ja-JP" dirty="0"/>
              <a:t>The purpose of Analysis 1 is to make the variations in strong labels distinguishable.</a:t>
            </a:r>
            <a:br>
              <a:rPr lang="en" altLang="ja-JP" dirty="0"/>
            </a:br>
            <a:r>
              <a:rPr lang="en" altLang="ja-JP" dirty="0"/>
              <a:t>We categorized the variations into six categories, label deletion, label insertion, label integration, label substitution, hierarchical label substitution, and temporal variations.</a:t>
            </a:r>
            <a:br>
              <a:rPr lang="en" altLang="ja-JP" dirty="0"/>
            </a:b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66B64F-FA26-C770-0682-310F5B336B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808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C9E7-02E0-8E97-03A0-5037AC09A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4677D8F-BADF-15C0-16EB-D04D59C546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BE32D70-964A-ECF4-9142-8C042537D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ja-JP" dirty="0"/>
              <a:t>As an example, today I will introduce “label deletion.”</a:t>
            </a:r>
            <a:br>
              <a:rPr lang="en" altLang="ja-JP" dirty="0"/>
            </a:b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9EAB8DB-A844-CF2A-A48D-8675D28FE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9670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Label deletion represents “an event label is not assigned to an expected sound event.“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As an example, the red square in the figure shows the label deletion.</a:t>
            </a:r>
          </a:p>
          <a:p>
            <a:endParaRPr kumimoji="1" lang="en-US" altLang="ja-JP" dirty="0"/>
          </a:p>
          <a:p>
            <a:r>
              <a:rPr kumimoji="1" lang="ja-JP" altLang="en-US"/>
              <a:t>各ラベルのばらつきの定義を置いとく</a:t>
            </a:r>
            <a:endParaRPr kumimoji="1" lang="en-US" altLang="ja-JP" dirty="0"/>
          </a:p>
          <a:p>
            <a:r>
              <a:rPr kumimoji="1" lang="en-US" altLang="ja-JP" dirty="0"/>
              <a:t>label insertion</a:t>
            </a:r>
          </a:p>
          <a:p>
            <a:r>
              <a:rPr kumimoji="1" lang="en-US" altLang="ja-JP" dirty="0"/>
              <a:t>label integration</a:t>
            </a:r>
          </a:p>
          <a:p>
            <a:r>
              <a:rPr kumimoji="1" lang="en-US" altLang="ja-JP" dirty="0"/>
              <a:t>label substitution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hierarchical label substitution</a:t>
            </a:r>
            <a:endParaRPr kumimoji="1" lang="ja-JP" altLang="en-US"/>
          </a:p>
          <a:p>
            <a:r>
              <a:rPr kumimoji="1" lang="en-US" altLang="ja-JP" dirty="0"/>
              <a:t>temporal variation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9594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ja-JP" dirty="0"/>
              <a:t>This study is related to sound event detection, SED.</a:t>
            </a:r>
            <a:br>
              <a:rPr lang="en" altLang="ja-JP" dirty="0"/>
            </a:br>
            <a:r>
              <a:rPr lang="en" altLang="ja-JP" dirty="0"/>
              <a:t>SED is the task of estimating the types, onsets, and offsets of sound events.</a:t>
            </a:r>
            <a:br>
              <a:rPr lang="en" altLang="ja-JP" dirty="0"/>
            </a:br>
            <a:r>
              <a:rPr lang="en" altLang="ja-JP" dirty="0"/>
              <a:t>Here, onset is the start, offset is the finish of the sound event.</a:t>
            </a:r>
            <a:br>
              <a:rPr lang="en" altLang="ja-JP" dirty="0"/>
            </a:b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200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ja-JP" dirty="0"/>
              <a:t>Analysis 2-a is investigating the differences of average CSs between real-world and synthetic sounds.</a:t>
            </a:r>
            <a:br>
              <a:rPr lang="en" altLang="ja-JP" dirty="0"/>
            </a:br>
            <a:r>
              <a:rPr lang="en" altLang="ja-JP" dirty="0"/>
              <a:t>We calculated average confidence scores with 95% confidence intervals.</a:t>
            </a:r>
            <a:br>
              <a:rPr lang="en" altLang="ja-JP" dirty="0"/>
            </a:br>
            <a:r>
              <a:rPr lang="en" altLang="ja-JP" dirty="0"/>
              <a:t>The table shows data source, sound length, and average confidence scores.</a:t>
            </a:r>
            <a:br>
              <a:rPr lang="en" altLang="ja-JP" dirty="0"/>
            </a:br>
            <a:r>
              <a:rPr lang="en" altLang="ja-JP" dirty="0"/>
              <a:t>Focus on the result of URBAN-SED, no significant difference can be seen b/w URBAN-SED and other datasets even though the annotators can more easily assign strong labels than in the case of using other datasets.</a:t>
            </a:r>
            <a:br>
              <a:rPr lang="en" altLang="ja-JP" dirty="0"/>
            </a:b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8275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49E86-70D9-713C-79BE-6715D9EF9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2817D6A3-C279-DEAE-005F-8C4FE7A4DD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D299CD3-4666-4F53-1A41-434151557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/>
              <a:t>Analysis 2-b is v</a:t>
            </a:r>
            <a:r>
              <a:rPr lang="en-US" altLang="ja-JP"/>
              <a:t>isualizing the relationship between CSs and 20 strong labels.</a:t>
            </a:r>
            <a:endParaRPr kumimoji="1" lang="en-US" altLang="ja-JP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/>
              <a:t>I investigated whether the agreement among annotators correlates with confidence scores. 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/>
              <a:t>In this figure, I illustrated 20 different strong labels of some classes assigned to one sound signal with confidence scores.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/>
              <a:t>Temporally </a:t>
            </a:r>
            <a:r>
              <a:rPr kumimoji="1" lang="en" altLang="ja-JP"/>
              <a:t>s</a:t>
            </a:r>
            <a:r>
              <a:rPr lang="en" altLang="ja-JP"/>
              <a:t>horter sound events with high confidence scores were more likely to vary over time</a:t>
            </a:r>
            <a:r>
              <a:rPr kumimoji="1" lang="en-US" altLang="ja-JP"/>
              <a:t> as I highlighted in the figure.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FBBE371-C92E-F6CB-75B5-A783CED9BA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40180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CF37E-B511-E8D5-C137-F1A86BDAD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0D1C862-7714-22FE-A1CE-4DC2E93620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6B9C0A5-A373-3154-73BC-84FF943ED3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/>
              <a:t>Let’s move on to the last contribution, the experiment with the LEAD dataset.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A78BEDF-7757-5E2B-8FE7-CFB8BE0362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9092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As an experiment, We c</a:t>
            </a:r>
            <a:r>
              <a:rPr lang="en-US" altLang="ja-JP" dirty="0"/>
              <a:t>alculated a pseudo-detection performance with strong labels in the LEAD dataset.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The purpose of this experiment is to investigate the influence of the variations in strong labels on the detection performance.</a:t>
            </a:r>
            <a:br>
              <a:rPr lang="en-US" altLang="ja-JP" dirty="0"/>
            </a:br>
            <a:r>
              <a:rPr lang="en-US" altLang="ja-JP" dirty="0"/>
              <a:t>We calculated a pseudo-detection performance for each data source of the LEAD dataset.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9511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To c</a:t>
            </a:r>
            <a:r>
              <a:rPr lang="en-US" altLang="ja-JP" dirty="0"/>
              <a:t>alculate the pseudo-detection performance with 20 strong labels,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We picked up one annotator’s strong label as the ground truth, and the remaining 19 labels were used as the predicted labels.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Here, I will show an example of how to calculate pseudo-metrics.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First, the strong label assigned by the top annotator is selected as the ground truth.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5437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37062-610E-8EA6-5A19-23F1B2F7C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9441D0B-3CAB-DBFE-0F3D-7C43C9612A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7DF25CC-27B9-1DCF-AD7A-096323FE7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/>
              <a:t>Then, the strong label assigned by the second annotator is selected as the ground truth.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E50231C-C0FA-245E-AF16-9B6DF3212C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77049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C8175-510C-B26C-EC96-E83A95195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5F1BD74-CFF1-9969-3CE9-72B5856BD5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9AB7B13-015B-764E-8914-AE16ADE3A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/>
              <a:t>Finally, the strong label assigned by the bottom annotator is selected as the ground truth.</a:t>
            </a:r>
          </a:p>
          <a:p>
            <a:r>
              <a:rPr kumimoji="1" lang="en-US" altLang="ja-JP"/>
              <a:t>Like this example, we calculated 380 pseudo-detection performances from strong labels assigned to one sound signal.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B87F2BD-A4FD-77EC-2CBE-2F19225396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9256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We conducted the experiments w/ three metrics.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Today I will show the results of two specific ones.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838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378C3-AE39-DA66-7FDF-FEDE3BC0A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69958AF-0D8C-7EF0-D714-5DC5378693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BA55D3D-DD5A-D2D4-674B-D54E9AFFA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One is an event-based micro-F-score, which compares predicted labels and ground truth for each event.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The collar setting is 0.2 seconds.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CA4515-C964-7B26-7DF6-3C046000BF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7317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9B8C8-906B-15B8-ECE5-552E74943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1ADC1D3-24C2-2114-EFB4-46D8500A8D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4812AE0-3674-E0F6-FAB1-9F7EE59BB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The other is an intersection-based micro-F-score, which uses intersection criteria rather than boundaries.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ロー</a:t>
            </a:r>
            <a:r>
              <a:rPr kumimoji="1" lang="en-US" altLang="ja-JP" dirty="0"/>
              <a:t>GTC is 0.1, and</a:t>
            </a:r>
            <a:r>
              <a:rPr kumimoji="1" lang="ja-JP" altLang="en-US"/>
              <a:t>ロー</a:t>
            </a:r>
            <a:r>
              <a:rPr kumimoji="1" lang="en-US" altLang="ja-JP" dirty="0"/>
              <a:t>DTC is also 0.1.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ロー</a:t>
            </a:r>
            <a:r>
              <a:rPr kumimoji="1" lang="en-US" altLang="ja-JP" dirty="0"/>
              <a:t>GTC: the </a:t>
            </a:r>
            <a:r>
              <a:rPr kumimoji="1" lang="en" altLang="ja-JP" dirty="0"/>
              <a:t>threshold for the section of all predicted events intersecting with the ground truth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ロー</a:t>
            </a:r>
            <a:r>
              <a:rPr kumimoji="1" lang="en-US" altLang="ja-JP" dirty="0"/>
              <a:t>DTC: the </a:t>
            </a:r>
            <a:r>
              <a:rPr kumimoji="1" lang="en" altLang="ja-JP" dirty="0"/>
              <a:t>threshold for the section of all ground truth intersecting with the predicted events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2CC21F-B270-C630-7794-5780F77396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4862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ja-JP" dirty="0"/>
              <a:t>SED has one problem: the variations in the types, onsets, and offsets of sound events.</a:t>
            </a:r>
            <a:br>
              <a:rPr lang="en" altLang="ja-JP" dirty="0"/>
            </a:br>
            <a:r>
              <a:rPr lang="en" altLang="ja-JP" dirty="0"/>
              <a:t>SED is known to be difficult to annotate strong labels to sound signals.</a:t>
            </a:r>
            <a:br>
              <a:rPr lang="en" altLang="ja-JP" dirty="0"/>
            </a:br>
            <a:r>
              <a:rPr lang="en" altLang="ja-JP" dirty="0"/>
              <a:t>Here, I illustrate strong labels for one sound signal assigned by three different annotators, who assign strong label for sound signal.</a:t>
            </a:r>
            <a:br>
              <a:rPr lang="en" altLang="ja-JP" dirty="0"/>
            </a:br>
            <a:r>
              <a:rPr lang="en" altLang="ja-JP" dirty="0"/>
              <a:t>As you can see, three strong labels are totally different regarding the types, onsets, and offsets of sound events.</a:t>
            </a:r>
            <a:br>
              <a:rPr lang="en" altLang="ja-JP" dirty="0"/>
            </a:br>
            <a:endParaRPr lang="en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35533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C7F1A-404F-D84D-5548-2E9DE515E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3BE3FBB-5A73-774A-BA66-B22D165C1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592EBE2-D3EE-2FD7-85A3-E66E62633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Here is the result of the experiment.</a:t>
            </a:r>
          </a:p>
          <a:p>
            <a:r>
              <a:rPr kumimoji="1" lang="en-US" altLang="ja-JP" dirty="0"/>
              <a:t>You can see that</a:t>
            </a:r>
            <a:r>
              <a:rPr lang="en-US" altLang="ja-JP" dirty="0"/>
              <a:t> the event-based micro-F-score got a lower detection performance than the intersection-based micro-F-score.</a:t>
            </a:r>
          </a:p>
          <a:p>
            <a:r>
              <a:rPr lang="en-US" altLang="ja-JP" dirty="0"/>
              <a:t>Therefore, we conducted an additional experiment about event-based micro-F-score based on this result of the experiment.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578045-F9CC-4B53-FCD6-BE0DDA5E4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56597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The purpose of an additional experiment is to investigate the influence of the collar setting on the detection performance.</a:t>
            </a:r>
          </a:p>
          <a:p>
            <a:r>
              <a:rPr lang="en-US" altLang="ja-JP"/>
              <a:t>We checked the detection performance with various collar settings of the event-based micro-F-score using “water” in one sound signal.</a:t>
            </a:r>
          </a:p>
          <a:p>
            <a:r>
              <a:rPr lang="en-US" altLang="ja-JP"/>
              <a:t>The collar setting is at intervals of 0.1 seconds from 0.0 to 5.0 seconds.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6234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5B79A-03FA-C5BF-FF42-62E0B37B3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0E4683D-C590-BB02-B725-F1A35C3A3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A3903F3-840A-3A09-F3EF-910631E714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Here is the result of an additional experiment.</a:t>
            </a:r>
          </a:p>
          <a:p>
            <a:r>
              <a:rPr kumimoji="1" lang="en-US" altLang="ja-JP" dirty="0"/>
              <a:t>The figure shows the event-based micro-F-score rapidly increased up to 1.0 seconds.</a:t>
            </a:r>
          </a:p>
          <a:p>
            <a:r>
              <a:rPr kumimoji="1" lang="en-US" altLang="ja-JP" dirty="0"/>
              <a:t>We found the collar setting should be adjusted depending on the training data.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A345A0-E2F1-EF65-20E2-53B6739D3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91443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Then I summarize my talk.</a:t>
            </a:r>
          </a:p>
          <a:p>
            <a:r>
              <a:rPr kumimoji="1" lang="en-US" altLang="ja-JP" dirty="0"/>
              <a:t>We released the LEAD dataset, which allows us to analyze how strong labels vary among annotators.</a:t>
            </a:r>
          </a:p>
          <a:p>
            <a:r>
              <a:rPr kumimoji="1" lang="en-US" altLang="ja-JP" dirty="0"/>
              <a:t>The purpose of our study is t</a:t>
            </a:r>
            <a:r>
              <a:rPr lang="en-US" altLang="ja-JP" dirty="0"/>
              <a:t>o gain a better understanding of the variations in strong labels</a:t>
            </a:r>
            <a:r>
              <a:rPr kumimoji="1" lang="en-US" altLang="ja-JP" dirty="0"/>
              <a:t>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We conducted the analysis and experiment of the variations in strong labels.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By the analysis of varying strong labels, we classified the variations in strong labels.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From the result of the experiment, we confirmed t</a:t>
            </a:r>
            <a:r>
              <a:rPr lang="en-US" altLang="ja-JP" dirty="0"/>
              <a:t>he temporal variations in sound events affect the detection performance.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Our future work is to develop a robust model against the variations with the LEAD dataset.</a:t>
            </a:r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9422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D33E2-919A-2075-BF28-E814FE944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EBCF9AA-7EA6-2D06-E51A-48A650131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6AB2282-381D-9143-3D69-672CCAC1C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ja-JP" dirty="0"/>
              <a:t>Some related work were conducted of suppressing the variations in strong labels.</a:t>
            </a:r>
            <a:br>
              <a:rPr lang="en" altLang="ja-JP" dirty="0"/>
            </a:br>
            <a:r>
              <a:rPr lang="en" altLang="ja-JP" dirty="0"/>
              <a:t>One is the analysis for improving the quality of strong labels.</a:t>
            </a:r>
            <a:br>
              <a:rPr lang="en" altLang="ja-JP" dirty="0"/>
            </a:br>
            <a:r>
              <a:rPr lang="en" altLang="ja-JP" dirty="0"/>
              <a:t>Cartwright et al. reported the visualization of the spectrogram especially improved the quality of strong labels.</a:t>
            </a:r>
            <a:br>
              <a:rPr lang="en" altLang="ja-JP" dirty="0"/>
            </a:br>
            <a:endParaRPr lang="en-US" altLang="ja-JP" sz="12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ABE6FB8-60E1-D991-8C5F-1BE6CDB44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4475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E666A-25F5-14EF-5F33-1D23C03A5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8C1AD02-E023-8CEE-92BD-72CF611A4D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8AA5631-BAEB-305A-C5E9-9BB854CC0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ja-JP" dirty="0"/>
              <a:t>The other is about reliable strong labels in SED.</a:t>
            </a:r>
            <a:br>
              <a:rPr lang="en" altLang="ja-JP" dirty="0"/>
            </a:br>
            <a:r>
              <a:rPr lang="en" altLang="ja-JP" dirty="0"/>
              <a:t>Martín-</a:t>
            </a:r>
            <a:r>
              <a:rPr lang="en" altLang="ja-JP" dirty="0" err="1"/>
              <a:t>Morató</a:t>
            </a:r>
            <a:r>
              <a:rPr lang="en" altLang="ja-JP" dirty="0"/>
              <a:t> et al. proposed a method to substitute the annotation of strong labels with the annotation of multiple weak labels.</a:t>
            </a:r>
            <a:br>
              <a:rPr lang="en" altLang="ja-JP" dirty="0"/>
            </a:br>
            <a:r>
              <a:rPr lang="en" altLang="ja-JP" dirty="0"/>
              <a:t>Like these examples, most of the related work is about handling the variations in strong labels.</a:t>
            </a:r>
            <a:br>
              <a:rPr lang="en" altLang="ja-JP" dirty="0"/>
            </a:br>
            <a:r>
              <a:rPr lang="en" altLang="ja-JP" dirty="0"/>
              <a:t>But I wonder if we should investigate what are the characteristics of the variations in strong labels themselves.</a:t>
            </a:r>
            <a:br>
              <a:rPr lang="en" altLang="ja-JP" dirty="0"/>
            </a:br>
            <a:endParaRPr lang="en-US" altLang="ja-JP" sz="12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F3EE4B3-6458-9363-1858-1543045D3D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5054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/>
              <a:t>This is the overview of our contributions.</a:t>
            </a:r>
          </a:p>
          <a:p>
            <a:r>
              <a:rPr kumimoji="1" lang="en-US" altLang="ja-JP"/>
              <a:t>We will talk about building the LEAD dataset, the analyses with the LEAD dataset, and the experiment with the LEAD dataset.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3230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D15F-87CE-5192-DD7F-086C7329E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D32FDC8-4C3F-1029-2CB3-5C7256426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D432959-793E-F98F-8155-462B04B8F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/>
              <a:t>The first contribution is building the LEAD dataset, a large-scale annotator’s labels for sound event detection dataset.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B47F0D1-9FC3-6A44-207E-23242A6C6B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1273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ja-JP" dirty="0"/>
              <a:t>The LEAD dataset was built to gain a better understanding of the variations in strong labels.</a:t>
            </a:r>
            <a:br>
              <a:rPr lang="en" altLang="ja-JP" dirty="0"/>
            </a:br>
            <a:r>
              <a:rPr lang="en" altLang="ja-JP" dirty="0"/>
              <a:t>The LEAD dataset provides distinct strong labels for each clip annotated by 20 different annotators.</a:t>
            </a:r>
            <a:br>
              <a:rPr lang="en" altLang="ja-JP" dirty="0"/>
            </a:b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5003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ja-JP" dirty="0"/>
              <a:t>The LEAD dataset has 20 strong labels for 5.67 hours of sound which is from the four previous datasets, say, data source, TUT Sound Events 2016/2017, TUT Acoustic Scenes 2016, and URBAN-SED.</a:t>
            </a:r>
            <a:br>
              <a:rPr lang="en" altLang="ja-JP" dirty="0"/>
            </a:br>
            <a:r>
              <a:rPr lang="en" altLang="ja-JP" dirty="0"/>
              <a:t>The original URBAN-SED contains no variation among annotators because of its sound is synthesized.</a:t>
            </a:r>
            <a:br>
              <a:rPr lang="en" altLang="ja-JP" dirty="0"/>
            </a:br>
            <a:r>
              <a:rPr lang="en" altLang="ja-JP" dirty="0"/>
              <a:t>However, by assigning new strong labels to sound signals in URBAN-SED, the LEAD dataset enables us to compare the annotations for datasets with different characteristics.</a:t>
            </a:r>
            <a:br>
              <a:rPr lang="en" altLang="ja-JP" dirty="0"/>
            </a:b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5908-7272-F240-B086-1C59A16928C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4015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 スライド（日本語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F68B6C42-3B47-3044-9573-51C413E8E6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9612" cy="4436735"/>
          </a:xfrm>
          <a:prstGeom prst="rect">
            <a:avLst/>
          </a:prstGeom>
        </p:spPr>
      </p:pic>
      <p:sp>
        <p:nvSpPr>
          <p:cNvPr id="23" name="タイトル 22">
            <a:extLst>
              <a:ext uri="{FF2B5EF4-FFF2-40B4-BE49-F238E27FC236}">
                <a16:creationId xmlns:a16="http://schemas.microsoft.com/office/drawing/2014/main" id="{B6D0759A-C6DE-8945-9B09-3D6285BB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9280"/>
            <a:ext cx="10515600" cy="784830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lnSpc>
                <a:spcPts val="5400"/>
              </a:lnSpc>
              <a:defRPr sz="40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27" name="日付プレースホルダー 26">
            <a:extLst>
              <a:ext uri="{FF2B5EF4-FFF2-40B4-BE49-F238E27FC236}">
                <a16:creationId xmlns:a16="http://schemas.microsoft.com/office/drawing/2014/main" id="{9F92C17D-348A-5843-A908-C47BCD5EB7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02861" y="6078682"/>
            <a:ext cx="1763944" cy="365125"/>
          </a:xfrm>
        </p:spPr>
        <p:txBody>
          <a:bodyPr/>
          <a:lstStyle>
            <a:lvl1pPr algn="r">
              <a:defRPr sz="2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32" name="テキスト プレースホルダー 31">
            <a:extLst>
              <a:ext uri="{FF2B5EF4-FFF2-40B4-BE49-F238E27FC236}">
                <a16:creationId xmlns:a16="http://schemas.microsoft.com/office/drawing/2014/main" id="{9EB73785-1B62-C64B-A606-DE3C274964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7069" y="4650332"/>
            <a:ext cx="8509735" cy="683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40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34" name="テキスト プレースホルダー 33">
            <a:extLst>
              <a:ext uri="{FF2B5EF4-FFF2-40B4-BE49-F238E27FC236}">
                <a16:creationId xmlns:a16="http://schemas.microsoft.com/office/drawing/2014/main" id="{530932B8-09E3-EA42-B1B8-6611FB5CEF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7069" y="3548943"/>
            <a:ext cx="5277861" cy="3293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24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pPr lvl="0"/>
            <a:endParaRPr kumimoji="1" lang="ja-JP" altLang="en-US"/>
          </a:p>
        </p:txBody>
      </p:sp>
      <p:sp>
        <p:nvSpPr>
          <p:cNvPr id="9" name="テキスト プレースホルダー 31">
            <a:extLst>
              <a:ext uri="{FF2B5EF4-FFF2-40B4-BE49-F238E27FC236}">
                <a16:creationId xmlns:a16="http://schemas.microsoft.com/office/drawing/2014/main" id="{3AFD0CA7-1CCF-EA49-AAC0-035FBC0EB0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0923" y="5412332"/>
            <a:ext cx="8509735" cy="55741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r">
              <a:buNone/>
              <a:defRPr sz="240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pic>
        <p:nvPicPr>
          <p:cNvPr id="10" name="図 9" descr="アイコン&#10;&#10;低い精度で自動的に生成された説明">
            <a:extLst>
              <a:ext uri="{FF2B5EF4-FFF2-40B4-BE49-F238E27FC236}">
                <a16:creationId xmlns:a16="http://schemas.microsoft.com/office/drawing/2014/main" id="{4963B52B-99CB-8640-ADF6-620E368448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975" y="5195630"/>
            <a:ext cx="2896052" cy="1028184"/>
          </a:xfrm>
          <a:prstGeom prst="rect">
            <a:avLst/>
          </a:prstGeom>
        </p:spPr>
      </p:pic>
      <p:sp>
        <p:nvSpPr>
          <p:cNvPr id="12" name="スライド番号プレースホルダー 5">
            <a:extLst>
              <a:ext uri="{FF2B5EF4-FFF2-40B4-BE49-F238E27FC236}">
                <a16:creationId xmlns:a16="http://schemas.microsoft.com/office/drawing/2014/main" id="{B3A9A8BF-8587-5845-B3DB-2AF41C36E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69820" y="65482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45627EE5-1E42-674A-9A60-D2E78F8884E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10118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コンテンツ（日本語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カーテンの前に立っている&#10;&#10;中程度の精度で自動的に生成された説明">
            <a:extLst>
              <a:ext uri="{FF2B5EF4-FFF2-40B4-BE49-F238E27FC236}">
                <a16:creationId xmlns:a16="http://schemas.microsoft.com/office/drawing/2014/main" id="{512B78EE-9C87-3641-BF58-5DD82D7537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31297" cy="68580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610221D-7834-F342-B248-4480A92032E6}"/>
              </a:ext>
            </a:extLst>
          </p:cNvPr>
          <p:cNvSpPr txBox="1"/>
          <p:nvPr userDrawn="1"/>
        </p:nvSpPr>
        <p:spPr>
          <a:xfrm>
            <a:off x="2089820" y="185979"/>
            <a:ext cx="3038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>
                <a:latin typeface="Meiryo" panose="020B0604030504040204" pitchFamily="34" charset="-128"/>
                <a:ea typeface="Meiryo" panose="020B0604030504040204" pitchFamily="34" charset="-128"/>
              </a:rPr>
              <a:t>目次</a:t>
            </a:r>
            <a:r>
              <a:rPr lang="ja-JP" altLang="en-US" sz="2800" b="1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endParaRPr lang="ja-JP" altLang="en-US" sz="2800" b="1"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FB4AE18-2BD4-FB48-89EC-BF933A324F0C}"/>
              </a:ext>
            </a:extLst>
          </p:cNvPr>
          <p:cNvCxnSpPr>
            <a:cxnSpLocks/>
          </p:cNvCxnSpPr>
          <p:nvPr userDrawn="1"/>
        </p:nvCxnSpPr>
        <p:spPr>
          <a:xfrm>
            <a:off x="1997612" y="752080"/>
            <a:ext cx="9889588" cy="0"/>
          </a:xfrm>
          <a:prstGeom prst="line">
            <a:avLst/>
          </a:prstGeom>
          <a:ln w="25400">
            <a:solidFill>
              <a:srgbClr val="2A2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スライド番号プレースホルダー 5">
            <a:extLst>
              <a:ext uri="{FF2B5EF4-FFF2-40B4-BE49-F238E27FC236}">
                <a16:creationId xmlns:a16="http://schemas.microsoft.com/office/drawing/2014/main" id="{3A08F831-3830-0E48-98B5-EA332F11F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69820" y="65482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45627EE5-1E42-674A-9A60-D2E78F8884E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B9E57583-F4B7-2D4F-8849-8096A51575D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77964" y="897901"/>
            <a:ext cx="9909236" cy="5574478"/>
          </a:xfrm>
          <a:prstGeom prst="rect">
            <a:avLst/>
          </a:prstGeom>
        </p:spPr>
        <p:txBody>
          <a:bodyPr/>
          <a:lstStyle>
            <a:lvl1pPr marL="403225" indent="-403225">
              <a:lnSpc>
                <a:spcPct val="110000"/>
              </a:lnSpc>
              <a:buClr>
                <a:srgbClr val="5F4D87"/>
              </a:buClr>
              <a:buFont typeface="Wingdings" pitchFamily="2" charset="2"/>
              <a:buChar char="n"/>
              <a:tabLst/>
              <a:defRPr sz="3000" b="1"/>
            </a:lvl1pPr>
            <a:lvl2pPr marL="685800" indent="-373063">
              <a:lnSpc>
                <a:spcPct val="110000"/>
              </a:lnSpc>
              <a:buClr>
                <a:srgbClr val="28244F"/>
              </a:buClr>
              <a:buSzPct val="90000"/>
              <a:buFontTx/>
              <a:buBlip>
                <a:blip r:embed="rId3"/>
              </a:buBlip>
              <a:tabLst/>
              <a:defRPr sz="2400">
                <a:latin typeface="+mn-ea"/>
                <a:ea typeface="+mn-ea"/>
              </a:defRPr>
            </a:lvl2pPr>
            <a:lvl3pPr marL="939800" indent="-265113">
              <a:lnSpc>
                <a:spcPct val="114000"/>
              </a:lnSpc>
              <a:buClr>
                <a:srgbClr val="57467F"/>
              </a:buClr>
              <a:buSzPct val="100000"/>
              <a:buFontTx/>
              <a:buBlip>
                <a:blip r:embed="rId4"/>
              </a:buBlip>
              <a:tabLst/>
              <a:defRPr sz="1800">
                <a:latin typeface="+mn-ea"/>
                <a:ea typeface="+mn-ea"/>
              </a:defRPr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54788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本文A（日本語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650D7EF-A061-7C47-8066-A35851BA9580}"/>
              </a:ext>
            </a:extLst>
          </p:cNvPr>
          <p:cNvCxnSpPr>
            <a:cxnSpLocks/>
          </p:cNvCxnSpPr>
          <p:nvPr userDrawn="1"/>
        </p:nvCxnSpPr>
        <p:spPr>
          <a:xfrm>
            <a:off x="264160" y="761052"/>
            <a:ext cx="11663680" cy="0"/>
          </a:xfrm>
          <a:prstGeom prst="line">
            <a:avLst/>
          </a:prstGeom>
          <a:ln w="25400">
            <a:solidFill>
              <a:srgbClr val="2A2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1F4F7833-CFB6-6F46-8661-59E689353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01" y="964545"/>
            <a:ext cx="11337582" cy="5574478"/>
          </a:xfrm>
          <a:prstGeom prst="rect">
            <a:avLst/>
          </a:prstGeom>
        </p:spPr>
        <p:txBody>
          <a:bodyPr/>
          <a:lstStyle>
            <a:lvl1pPr marL="403225" indent="-403225">
              <a:lnSpc>
                <a:spcPct val="110000"/>
              </a:lnSpc>
              <a:buClr>
                <a:srgbClr val="5F4D87"/>
              </a:buClr>
              <a:buFontTx/>
              <a:buBlip>
                <a:blip r:embed="rId2"/>
              </a:buBlip>
              <a:tabLst/>
              <a:defRPr sz="3000" b="1"/>
            </a:lvl1pPr>
            <a:lvl2pPr marL="685800" indent="-373063">
              <a:lnSpc>
                <a:spcPct val="110000"/>
              </a:lnSpc>
              <a:buClr>
                <a:srgbClr val="28244F"/>
              </a:buClr>
              <a:buSzPct val="90000"/>
              <a:buFontTx/>
              <a:buBlip>
                <a:blip r:embed="rId3"/>
              </a:buBlip>
              <a:tabLst/>
              <a:defRPr sz="2400">
                <a:latin typeface="+mn-ea"/>
                <a:ea typeface="+mn-ea"/>
              </a:defRPr>
            </a:lvl2pPr>
            <a:lvl3pPr marL="939800" indent="-265113">
              <a:lnSpc>
                <a:spcPct val="114000"/>
              </a:lnSpc>
              <a:buClr>
                <a:srgbClr val="57467F"/>
              </a:buClr>
              <a:buSzPct val="100000"/>
              <a:buFontTx/>
              <a:buBlip>
                <a:blip r:embed="rId4"/>
              </a:buBlip>
              <a:tabLst/>
              <a:defRPr sz="1800">
                <a:latin typeface="+mn-ea"/>
                <a:ea typeface="+mn-ea"/>
              </a:defRPr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CC03FCDF-8F6E-5D4A-906C-58DA38814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77" y="40571"/>
            <a:ext cx="10515600" cy="734016"/>
          </a:xfrm>
          <a:prstGeom prst="rect">
            <a:avLst/>
          </a:prstGeom>
        </p:spPr>
        <p:txBody>
          <a:bodyPr tIns="180000" bIns="0">
            <a:noAutofit/>
          </a:bodyPr>
          <a:lstStyle>
            <a:lvl1pPr>
              <a:defRPr sz="32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9" name="スライド番号プレースホルダー 5">
            <a:extLst>
              <a:ext uri="{FF2B5EF4-FFF2-40B4-BE49-F238E27FC236}">
                <a16:creationId xmlns:a16="http://schemas.microsoft.com/office/drawing/2014/main" id="{E141880D-F385-4445-9902-882ECAFA52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69820" y="65482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45627EE5-1E42-674A-9A60-D2E78F8884E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96952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本文A（日本語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650D7EF-A061-7C47-8066-A35851BA9580}"/>
              </a:ext>
            </a:extLst>
          </p:cNvPr>
          <p:cNvCxnSpPr>
            <a:cxnSpLocks/>
          </p:cNvCxnSpPr>
          <p:nvPr userDrawn="1"/>
        </p:nvCxnSpPr>
        <p:spPr>
          <a:xfrm>
            <a:off x="264160" y="761052"/>
            <a:ext cx="11663680" cy="0"/>
          </a:xfrm>
          <a:prstGeom prst="line">
            <a:avLst/>
          </a:prstGeom>
          <a:ln w="25400">
            <a:solidFill>
              <a:srgbClr val="2A2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1F4F7833-CFB6-6F46-8661-59E689353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01" y="964545"/>
            <a:ext cx="11337582" cy="5574478"/>
          </a:xfrm>
          <a:prstGeom prst="rect">
            <a:avLst/>
          </a:prstGeom>
        </p:spPr>
        <p:txBody>
          <a:bodyPr/>
          <a:lstStyle>
            <a:lvl1pPr marL="403225" indent="-403225">
              <a:lnSpc>
                <a:spcPct val="110000"/>
              </a:lnSpc>
              <a:buClr>
                <a:srgbClr val="5F4D87"/>
              </a:buClr>
              <a:buFont typeface="Wingdings" pitchFamily="2" charset="2"/>
              <a:buChar char="n"/>
              <a:tabLst/>
              <a:defRPr sz="3000" b="1"/>
            </a:lvl1pPr>
            <a:lvl2pPr marL="685800" indent="-373063">
              <a:lnSpc>
                <a:spcPct val="110000"/>
              </a:lnSpc>
              <a:buClr>
                <a:srgbClr val="28244F"/>
              </a:buClr>
              <a:buSzPct val="90000"/>
              <a:buFontTx/>
              <a:buBlip>
                <a:blip r:embed="rId2"/>
              </a:buBlip>
              <a:tabLst/>
              <a:defRPr sz="2400">
                <a:latin typeface="+mn-ea"/>
                <a:ea typeface="+mn-ea"/>
              </a:defRPr>
            </a:lvl2pPr>
            <a:lvl3pPr marL="939800" indent="-265113">
              <a:lnSpc>
                <a:spcPct val="114000"/>
              </a:lnSpc>
              <a:buClr>
                <a:srgbClr val="57467F"/>
              </a:buClr>
              <a:buSzPct val="100000"/>
              <a:buFontTx/>
              <a:buBlip>
                <a:blip r:embed="rId3"/>
              </a:buBlip>
              <a:tabLst/>
              <a:defRPr sz="1800">
                <a:latin typeface="+mn-ea"/>
                <a:ea typeface="+mn-ea"/>
              </a:defRPr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CC03FCDF-8F6E-5D4A-906C-58DA38814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77" y="40571"/>
            <a:ext cx="10515600" cy="734016"/>
          </a:xfrm>
          <a:prstGeom prst="rect">
            <a:avLst/>
          </a:prstGeom>
        </p:spPr>
        <p:txBody>
          <a:bodyPr tIns="180000" bIns="0">
            <a:noAutofit/>
          </a:bodyPr>
          <a:lstStyle>
            <a:lvl1pPr>
              <a:defRPr sz="32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9" name="スライド番号プレースホルダー 5">
            <a:extLst>
              <a:ext uri="{FF2B5EF4-FFF2-40B4-BE49-F238E27FC236}">
                <a16:creationId xmlns:a16="http://schemas.microsoft.com/office/drawing/2014/main" id="{80184A4A-0058-2045-926E-B12E478F9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69820" y="65482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45627EE5-1E42-674A-9A60-D2E78F8884E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02512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本文A（日本語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650D7EF-A061-7C47-8066-A35851BA9580}"/>
              </a:ext>
            </a:extLst>
          </p:cNvPr>
          <p:cNvCxnSpPr>
            <a:cxnSpLocks/>
          </p:cNvCxnSpPr>
          <p:nvPr userDrawn="1"/>
        </p:nvCxnSpPr>
        <p:spPr>
          <a:xfrm>
            <a:off x="264160" y="761052"/>
            <a:ext cx="11663680" cy="0"/>
          </a:xfrm>
          <a:prstGeom prst="line">
            <a:avLst/>
          </a:prstGeom>
          <a:ln w="25400">
            <a:solidFill>
              <a:srgbClr val="2A2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1F4F7833-CFB6-6F46-8661-59E689353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01" y="964545"/>
            <a:ext cx="11337582" cy="5176475"/>
          </a:xfrm>
          <a:prstGeom prst="rect">
            <a:avLst/>
          </a:prstGeom>
        </p:spPr>
        <p:txBody>
          <a:bodyPr/>
          <a:lstStyle>
            <a:lvl1pPr marL="403225" indent="-403225">
              <a:lnSpc>
                <a:spcPct val="110000"/>
              </a:lnSpc>
              <a:buClr>
                <a:srgbClr val="5F4D87"/>
              </a:buClr>
              <a:buFontTx/>
              <a:buBlip>
                <a:blip r:embed="rId2"/>
              </a:buBlip>
              <a:tabLst/>
              <a:defRPr sz="3000" b="1"/>
            </a:lvl1pPr>
            <a:lvl2pPr marL="685800" indent="-373063">
              <a:lnSpc>
                <a:spcPct val="110000"/>
              </a:lnSpc>
              <a:buClr>
                <a:srgbClr val="28244F"/>
              </a:buClr>
              <a:buSzPct val="90000"/>
              <a:buFontTx/>
              <a:buBlip>
                <a:blip r:embed="rId3"/>
              </a:buBlip>
              <a:tabLst/>
              <a:defRPr sz="2400">
                <a:latin typeface="+mn-ea"/>
                <a:ea typeface="+mn-ea"/>
              </a:defRPr>
            </a:lvl2pPr>
            <a:lvl3pPr marL="939800" indent="-265113">
              <a:lnSpc>
                <a:spcPct val="114000"/>
              </a:lnSpc>
              <a:buClr>
                <a:srgbClr val="57467F"/>
              </a:buClr>
              <a:buSzPct val="100000"/>
              <a:buFontTx/>
              <a:buBlip>
                <a:blip r:embed="rId4"/>
              </a:buBlip>
              <a:tabLst/>
              <a:defRPr sz="1800">
                <a:latin typeface="+mn-ea"/>
                <a:ea typeface="+mn-ea"/>
              </a:defRPr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CC03FCDF-8F6E-5D4A-906C-58DA38814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77" y="40571"/>
            <a:ext cx="10515600" cy="734016"/>
          </a:xfrm>
          <a:prstGeom prst="rect">
            <a:avLst/>
          </a:prstGeom>
        </p:spPr>
        <p:txBody>
          <a:bodyPr tIns="180000" bIns="0">
            <a:noAutofit/>
          </a:bodyPr>
          <a:lstStyle>
            <a:lvl1pPr>
              <a:defRPr sz="32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7" name="図 6" descr="アイコン&#10;&#10;低い精度で自動的に生成された説明">
            <a:extLst>
              <a:ext uri="{FF2B5EF4-FFF2-40B4-BE49-F238E27FC236}">
                <a16:creationId xmlns:a16="http://schemas.microsoft.com/office/drawing/2014/main" id="{27D13FD7-80D4-3740-8D47-E77E1D585E4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5944" y="6240912"/>
            <a:ext cx="1699912" cy="603519"/>
          </a:xfrm>
          <a:prstGeom prst="rect">
            <a:avLst/>
          </a:prstGeom>
        </p:spPr>
      </p:pic>
      <p:sp>
        <p:nvSpPr>
          <p:cNvPr id="9" name="スライド番号プレースホルダー 5">
            <a:extLst>
              <a:ext uri="{FF2B5EF4-FFF2-40B4-BE49-F238E27FC236}">
                <a16:creationId xmlns:a16="http://schemas.microsoft.com/office/drawing/2014/main" id="{E141880D-F385-4445-9902-882ECAFA52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69820" y="65482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45627EE5-1E42-674A-9A60-D2E78F8884E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1892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本文A（日本語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650D7EF-A061-7C47-8066-A35851BA9580}"/>
              </a:ext>
            </a:extLst>
          </p:cNvPr>
          <p:cNvCxnSpPr>
            <a:cxnSpLocks/>
          </p:cNvCxnSpPr>
          <p:nvPr userDrawn="1"/>
        </p:nvCxnSpPr>
        <p:spPr>
          <a:xfrm>
            <a:off x="264160" y="761052"/>
            <a:ext cx="11663680" cy="0"/>
          </a:xfrm>
          <a:prstGeom prst="line">
            <a:avLst/>
          </a:prstGeom>
          <a:ln w="25400">
            <a:solidFill>
              <a:srgbClr val="2A2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1F4F7833-CFB6-6F46-8661-59E689353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01" y="964545"/>
            <a:ext cx="11337582" cy="5176475"/>
          </a:xfrm>
          <a:prstGeom prst="rect">
            <a:avLst/>
          </a:prstGeom>
        </p:spPr>
        <p:txBody>
          <a:bodyPr/>
          <a:lstStyle>
            <a:lvl1pPr marL="403225" indent="-403225">
              <a:lnSpc>
                <a:spcPct val="110000"/>
              </a:lnSpc>
              <a:buClr>
                <a:srgbClr val="5F4D87"/>
              </a:buClr>
              <a:buFont typeface="Wingdings" pitchFamily="2" charset="2"/>
              <a:buChar char="n"/>
              <a:tabLst/>
              <a:defRPr sz="3000" b="1"/>
            </a:lvl1pPr>
            <a:lvl2pPr marL="685800" indent="-373063">
              <a:lnSpc>
                <a:spcPct val="110000"/>
              </a:lnSpc>
              <a:buClr>
                <a:srgbClr val="28244F"/>
              </a:buClr>
              <a:buSzPct val="90000"/>
              <a:buFontTx/>
              <a:buBlip>
                <a:blip r:embed="rId2"/>
              </a:buBlip>
              <a:tabLst/>
              <a:defRPr sz="2400">
                <a:latin typeface="+mn-ea"/>
                <a:ea typeface="+mn-ea"/>
              </a:defRPr>
            </a:lvl2pPr>
            <a:lvl3pPr marL="939800" indent="-265113">
              <a:lnSpc>
                <a:spcPct val="114000"/>
              </a:lnSpc>
              <a:buClr>
                <a:srgbClr val="57467F"/>
              </a:buClr>
              <a:buSzPct val="100000"/>
              <a:buFontTx/>
              <a:buBlip>
                <a:blip r:embed="rId3"/>
              </a:buBlip>
              <a:tabLst/>
              <a:defRPr sz="1800">
                <a:latin typeface="+mn-ea"/>
                <a:ea typeface="+mn-ea"/>
              </a:defRPr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CC03FCDF-8F6E-5D4A-906C-58DA38814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77" y="40571"/>
            <a:ext cx="10515600" cy="734016"/>
          </a:xfrm>
          <a:prstGeom prst="rect">
            <a:avLst/>
          </a:prstGeom>
        </p:spPr>
        <p:txBody>
          <a:bodyPr tIns="180000" bIns="0">
            <a:noAutofit/>
          </a:bodyPr>
          <a:lstStyle>
            <a:lvl1pPr>
              <a:defRPr sz="32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7" name="図 6" descr="アイコン&#10;&#10;低い精度で自動的に生成された説明">
            <a:extLst>
              <a:ext uri="{FF2B5EF4-FFF2-40B4-BE49-F238E27FC236}">
                <a16:creationId xmlns:a16="http://schemas.microsoft.com/office/drawing/2014/main" id="{27D13FD7-80D4-3740-8D47-E77E1D585E4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5944" y="6240912"/>
            <a:ext cx="1699912" cy="603519"/>
          </a:xfrm>
          <a:prstGeom prst="rect">
            <a:avLst/>
          </a:prstGeom>
        </p:spPr>
      </p:pic>
      <p:sp>
        <p:nvSpPr>
          <p:cNvPr id="9" name="スライド番号プレースホルダー 5">
            <a:extLst>
              <a:ext uri="{FF2B5EF4-FFF2-40B4-BE49-F238E27FC236}">
                <a16:creationId xmlns:a16="http://schemas.microsoft.com/office/drawing/2014/main" id="{80184A4A-0058-2045-926E-B12E478F9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69820" y="65482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45627EE5-1E42-674A-9A60-D2E78F8884E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9205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補足・グラ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CEB5F30-D8DE-EB45-AA31-91D80F6DB0D0}"/>
              </a:ext>
            </a:extLst>
          </p:cNvPr>
          <p:cNvSpPr/>
          <p:nvPr userDrawn="1"/>
        </p:nvSpPr>
        <p:spPr>
          <a:xfrm>
            <a:off x="0" y="0"/>
            <a:ext cx="12192000" cy="783771"/>
          </a:xfrm>
          <a:prstGeom prst="rect">
            <a:avLst/>
          </a:prstGeom>
          <a:solidFill>
            <a:srgbClr val="2A24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97E8DCF6-F95A-FC4A-A53C-891359E85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-3078"/>
            <a:ext cx="10515600" cy="841920"/>
          </a:xfrm>
          <a:prstGeom prst="rect">
            <a:avLst/>
          </a:prstGeom>
        </p:spPr>
        <p:txBody>
          <a:bodyPr tIns="90000" bIns="0">
            <a:no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12" name="図 11" descr="アイコン&#10;&#10;低い精度で自動的に生成された説明">
            <a:extLst>
              <a:ext uri="{FF2B5EF4-FFF2-40B4-BE49-F238E27FC236}">
                <a16:creationId xmlns:a16="http://schemas.microsoft.com/office/drawing/2014/main" id="{25E790A1-913B-7B42-B621-499D9BEE41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944" y="6240912"/>
            <a:ext cx="1699912" cy="603519"/>
          </a:xfrm>
          <a:prstGeom prst="rect">
            <a:avLst/>
          </a:prstGeom>
        </p:spPr>
      </p:pic>
      <p:sp>
        <p:nvSpPr>
          <p:cNvPr id="7" name="スライド番号プレースホルダー 5">
            <a:extLst>
              <a:ext uri="{FF2B5EF4-FFF2-40B4-BE49-F238E27FC236}">
                <a16:creationId xmlns:a16="http://schemas.microsoft.com/office/drawing/2014/main" id="{DD96342D-A70D-1141-9F6C-949DC3FB6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69820" y="65482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45627EE5-1E42-674A-9A60-D2E78F8884E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15DABFBA-2802-F54F-9859-78131668C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01" y="964545"/>
            <a:ext cx="11337582" cy="5574478"/>
          </a:xfrm>
          <a:prstGeom prst="rect">
            <a:avLst/>
          </a:prstGeom>
        </p:spPr>
        <p:txBody>
          <a:bodyPr/>
          <a:lstStyle>
            <a:lvl1pPr marL="403225" indent="-403225">
              <a:lnSpc>
                <a:spcPct val="110000"/>
              </a:lnSpc>
              <a:buClr>
                <a:srgbClr val="5F4D87"/>
              </a:buClr>
              <a:buFont typeface="Wingdings" pitchFamily="2" charset="2"/>
              <a:buChar char="n"/>
              <a:tabLst/>
              <a:defRPr sz="3000" b="1"/>
            </a:lvl1pPr>
            <a:lvl2pPr marL="685800" indent="-373063">
              <a:lnSpc>
                <a:spcPct val="110000"/>
              </a:lnSpc>
              <a:buClr>
                <a:srgbClr val="28244F"/>
              </a:buClr>
              <a:buSzPct val="90000"/>
              <a:buFontTx/>
              <a:buBlip>
                <a:blip r:embed="rId3"/>
              </a:buBlip>
              <a:tabLst/>
              <a:defRPr sz="2400">
                <a:latin typeface="+mn-ea"/>
                <a:ea typeface="+mn-ea"/>
              </a:defRPr>
            </a:lvl2pPr>
            <a:lvl3pPr marL="939800" indent="-265113">
              <a:lnSpc>
                <a:spcPct val="114000"/>
              </a:lnSpc>
              <a:buClr>
                <a:srgbClr val="57467F"/>
              </a:buClr>
              <a:buSzPct val="100000"/>
              <a:buFontTx/>
              <a:buBlip>
                <a:blip r:embed="rId4"/>
              </a:buBlip>
              <a:tabLst/>
              <a:defRPr sz="1800">
                <a:latin typeface="+mn-ea"/>
                <a:ea typeface="+mn-ea"/>
              </a:defRPr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879198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75247EE-2D04-4C49-AEDC-8EDA8D5A4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44C4C7C-FE68-754F-9DB6-A65824A3A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マスター テキストの書式設定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 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 </a:t>
            </a:r>
            <a:r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レベル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 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 </a:t>
            </a:r>
            <a:r>
              <a: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レベル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CB29C1E-2217-E64D-8970-5E92992552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8C9016-A4E5-F545-A7EF-DEC5522D2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9A5BBC4-F578-5D47-976C-BB8F56996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69820" y="65482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45627EE5-1E42-674A-9A60-D2E78F8884E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72953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10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marR="0" indent="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.sv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16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1A7184-BE01-F048-8B13-6118FE0E0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3528"/>
            <a:ext cx="10515600" cy="2169825"/>
          </a:xfrm>
        </p:spPr>
        <p:txBody>
          <a:bodyPr/>
          <a:lstStyle/>
          <a:p>
            <a:pPr>
              <a:lnSpc>
                <a:spcPts val="5420"/>
              </a:lnSpc>
            </a:pPr>
            <a:r>
              <a:rPr lang="en" altLang="ja-JP" dirty="0"/>
              <a:t>LEAD Dataset: How Can Labels for Sound Event Detection Vary Depending on Annotators?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プレースホルダー 3">
                <a:extLst>
                  <a:ext uri="{FF2B5EF4-FFF2-40B4-BE49-F238E27FC236}">
                    <a16:creationId xmlns:a16="http://schemas.microsoft.com/office/drawing/2014/main" id="{D4E24A6A-0080-C043-BB15-D4F24DD256E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369653" y="4747067"/>
                <a:ext cx="8509735" cy="683096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Naoki Koga</a:t>
                </a:r>
                <a:r>
                  <a:rPr lang="en-US" altLang="ja-JP" sz="28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ja-JP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Yoshiaki Bando</a:t>
                </a:r>
                <a14:m>
                  <m:oMath xmlns:m="http://schemas.openxmlformats.org/officeDocument/2006/math">
                    <m:r>
                      <a:rPr lang="en-US" altLang="ja-JP" sz="2800" i="1" baseline="30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†</m:t>
                    </m:r>
                  </m:oMath>
                </a14:m>
                <a:r>
                  <a:rPr lang="en-US" altLang="ja-JP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Keisuke </a:t>
                </a:r>
                <a:r>
                  <a:rPr lang="en-US" altLang="ja-JP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Imoto</a:t>
                </a:r>
                <a:r>
                  <a:rPr lang="en-US" altLang="ja-JP" sz="28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</a:p>
            </p:txBody>
          </p:sp>
        </mc:Choice>
        <mc:Fallback xmlns="">
          <p:sp>
            <p:nvSpPr>
              <p:cNvPr id="4" name="テキスト プレースホルダー 3">
                <a:extLst>
                  <a:ext uri="{FF2B5EF4-FFF2-40B4-BE49-F238E27FC236}">
                    <a16:creationId xmlns:a16="http://schemas.microsoft.com/office/drawing/2014/main" id="{D4E24A6A-0080-C043-BB15-D4F24DD256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369653" y="4747067"/>
                <a:ext cx="8509735" cy="683096"/>
              </a:xfrm>
              <a:blipFill>
                <a:blip r:embed="rId3"/>
                <a:stretch>
                  <a:fillRect t="-14545" r="-5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E8363EF3-3E75-FE4F-80A2-ABB9370E5921}"/>
              </a:ext>
            </a:extLst>
          </p:cNvPr>
          <p:cNvSpPr txBox="1">
            <a:spLocks/>
          </p:cNvSpPr>
          <p:nvPr/>
        </p:nvSpPr>
        <p:spPr>
          <a:xfrm>
            <a:off x="3369653" y="5541085"/>
            <a:ext cx="8509735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sp>
        <p:nvSpPr>
          <p:cNvPr id="8" name="テキスト プレースホルダー 3">
            <a:extLst>
              <a:ext uri="{FF2B5EF4-FFF2-40B4-BE49-F238E27FC236}">
                <a16:creationId xmlns:a16="http://schemas.microsoft.com/office/drawing/2014/main" id="{3A74E964-83EE-2241-B84F-C0D2127905A8}"/>
              </a:ext>
            </a:extLst>
          </p:cNvPr>
          <p:cNvSpPr txBox="1">
            <a:spLocks/>
          </p:cNvSpPr>
          <p:nvPr/>
        </p:nvSpPr>
        <p:spPr>
          <a:xfrm>
            <a:off x="10193154" y="6057978"/>
            <a:ext cx="1686234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>
                <a:latin typeface="+mj-ea"/>
                <a:ea typeface="+mj-ea"/>
                <a:cs typeface="Times New Roman" panose="02020603050405020304" pitchFamily="18" charset="0"/>
              </a:rPr>
              <a:t>Dec. 5, 2024</a:t>
            </a:r>
            <a:endParaRPr lang="ja-JP" altLang="en-US" sz="1800">
              <a:latin typeface="+mj-ea"/>
              <a:ea typeface="+mj-ea"/>
            </a:endParaRPr>
          </a:p>
        </p:txBody>
      </p:sp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A4FA6548-39FE-6B4E-84E3-40292A382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6155" y="3546084"/>
            <a:ext cx="5339690" cy="329345"/>
          </a:xfrm>
        </p:spPr>
        <p:txBody>
          <a:bodyPr/>
          <a:lstStyle/>
          <a:p>
            <a:r>
              <a:rPr lang="en-US" altLang="ja-JP"/>
              <a:t>APSIPA ASC 2024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B7342B2-05BF-994A-A18F-A0B6E1D0C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627EE5-1E42-674A-9A60-D2E78F8884E8}" type="slidenum">
              <a:rPr lang="ja-JP" altLang="en-US" smtClean="0"/>
              <a:pPr/>
              <a:t>1</a:t>
            </a:fld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プレースホルダー 3">
                <a:extLst>
                  <a:ext uri="{FF2B5EF4-FFF2-40B4-BE49-F238E27FC236}">
                    <a16:creationId xmlns:a16="http://schemas.microsoft.com/office/drawing/2014/main" id="{750EC703-6C11-DC4A-A336-5F80A58181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9653" y="5260004"/>
                <a:ext cx="8509735" cy="6830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marR="0" indent="0" algn="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kumimoji="1" sz="2400" kern="120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+mn-cs"/>
                  </a:defRPr>
                </a:lvl1pPr>
                <a:lvl2pPr marL="685800" marR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420"/>
                  </a:lnSpc>
                </a:pPr>
                <a14:m>
                  <m:oMath xmlns:m="http://schemas.openxmlformats.org/officeDocument/2006/math">
                    <m:r>
                      <a:rPr lang="en-US" altLang="ja-JP" sz="1600" i="1" baseline="30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</m:oMath>
                </a14:m>
                <a:r>
                  <a:rPr lang="en" altLang="ja-JP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Doshisha University, </a:t>
                </a:r>
                <a14:m>
                  <m:oMath xmlns:m="http://schemas.openxmlformats.org/officeDocument/2006/math">
                    <m:r>
                      <a:rPr lang="en-US" altLang="ja-JP" sz="1600" i="1" baseline="30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†</m:t>
                    </m:r>
                  </m:oMath>
                </a14:m>
                <a:r>
                  <a:rPr lang="en" altLang="ja-JP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National Institute of Advanced Industrial Science and Technology (AIST)</a:t>
                </a:r>
                <a:endParaRPr lang="en-US" altLang="ja-JP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テキスト プレースホルダー 3">
                <a:extLst>
                  <a:ext uri="{FF2B5EF4-FFF2-40B4-BE49-F238E27FC236}">
                    <a16:creationId xmlns:a16="http://schemas.microsoft.com/office/drawing/2014/main" id="{750EC703-6C11-DC4A-A336-5F80A5818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653" y="5260004"/>
                <a:ext cx="8509735" cy="683096"/>
              </a:xfrm>
              <a:prstGeom prst="rect">
                <a:avLst/>
              </a:prstGeom>
              <a:blipFill>
                <a:blip r:embed="rId4"/>
                <a:stretch>
                  <a:fillRect t="-10909" r="-29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722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09A9D-5DB2-74B5-4E9C-00E8DB095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34A2FC8E-C28B-325D-D937-13FB5B7B1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Assigning strong labels to sound signals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Assigning a confidence score (CS) to the selected class, onset, and offset for each sound event instance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E3F2EF5-4403-6CB9-4E99-5DDD2754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Annotation procedure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AC5D485-6403-D38E-22AA-801F648E2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627EE5-1E42-674A-9A60-D2E78F8884E8}" type="slidenum">
              <a:rPr lang="ja-JP" altLang="en-US" smtClean="0"/>
              <a:pPr/>
              <a:t>10</a:t>
            </a:fld>
            <a:endParaRPr lang="ja-JP" altLang="en-US"/>
          </a:p>
        </p:txBody>
      </p:sp>
      <p:sp>
        <p:nvSpPr>
          <p:cNvPr id="6" name="タイトル 3">
            <a:extLst>
              <a:ext uri="{FF2B5EF4-FFF2-40B4-BE49-F238E27FC236}">
                <a16:creationId xmlns:a16="http://schemas.microsoft.com/office/drawing/2014/main" id="{3044701C-C945-C4AB-FD40-8F8FC741D9B3}"/>
              </a:ext>
            </a:extLst>
          </p:cNvPr>
          <p:cNvSpPr txBox="1">
            <a:spLocks/>
          </p:cNvSpPr>
          <p:nvPr/>
        </p:nvSpPr>
        <p:spPr>
          <a:xfrm>
            <a:off x="5245970" y="3370016"/>
            <a:ext cx="1933097" cy="2188591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ja-JP" sz="1800">
                <a:latin typeface="+mn-lt"/>
                <a:cs typeface="Times New Roman" panose="02020603050405020304" pitchFamily="18" charset="0"/>
              </a:rPr>
              <a:t>bus</a:t>
            </a:r>
          </a:p>
          <a:p>
            <a:pPr algn="r">
              <a:spcBef>
                <a:spcPts val="0"/>
              </a:spcBef>
            </a:pPr>
            <a:r>
              <a:rPr lang="en-US" altLang="ja-JP" sz="1800">
                <a:latin typeface="+mn-lt"/>
                <a:cs typeface="Times New Roman" panose="02020603050405020304" pitchFamily="18" charset="0"/>
              </a:rPr>
              <a:t>door</a:t>
            </a:r>
          </a:p>
          <a:p>
            <a:pPr algn="r">
              <a:spcBef>
                <a:spcPts val="0"/>
              </a:spcBef>
            </a:pPr>
            <a:r>
              <a:rPr lang="en-US" altLang="ja-JP" sz="1800">
                <a:latin typeface="+mn-lt"/>
                <a:cs typeface="Times New Roman" panose="02020603050405020304" pitchFamily="18" charset="0"/>
              </a:rPr>
              <a:t>electronic_sound</a:t>
            </a:r>
          </a:p>
          <a:p>
            <a:pPr algn="r">
              <a:spcBef>
                <a:spcPts val="0"/>
              </a:spcBef>
            </a:pPr>
            <a:r>
              <a:rPr lang="en-US" altLang="ja-JP" sz="1800" err="1">
                <a:latin typeface="+mn-lt"/>
                <a:cs typeface="Times New Roman" panose="02020603050405020304" pitchFamily="18" charset="0"/>
              </a:rPr>
              <a:t>object_clacking</a:t>
            </a:r>
            <a:endParaRPr lang="en-US" altLang="ja-JP" sz="1800">
              <a:latin typeface="+mn-lt"/>
              <a:cs typeface="Times New Roman" panose="02020603050405020304" pitchFamily="18" charset="0"/>
            </a:endParaRPr>
          </a:p>
          <a:p>
            <a:pPr algn="r">
              <a:spcBef>
                <a:spcPts val="0"/>
              </a:spcBef>
            </a:pPr>
            <a:r>
              <a:rPr lang="en-US" altLang="ja-JP" sz="1800" err="1">
                <a:latin typeface="+mn-lt"/>
                <a:cs typeface="Times New Roman" panose="02020603050405020304" pitchFamily="18" charset="0"/>
              </a:rPr>
              <a:t>object_rustling</a:t>
            </a:r>
            <a:endParaRPr lang="en-US" altLang="ja-JP" sz="1800">
              <a:latin typeface="+mn-lt"/>
              <a:cs typeface="Times New Roman" panose="02020603050405020304" pitchFamily="18" charset="0"/>
            </a:endParaRPr>
          </a:p>
          <a:p>
            <a:pPr algn="r">
              <a:spcBef>
                <a:spcPts val="0"/>
              </a:spcBef>
            </a:pPr>
            <a:r>
              <a:rPr lang="en-US" altLang="ja-JP" sz="1800">
                <a:latin typeface="+mn-lt"/>
                <a:cs typeface="Times New Roman" panose="02020603050405020304" pitchFamily="18" charset="0"/>
              </a:rPr>
              <a:t>people_breathing</a:t>
            </a:r>
          </a:p>
          <a:p>
            <a:pPr algn="r">
              <a:spcBef>
                <a:spcPts val="0"/>
              </a:spcBef>
            </a:pPr>
            <a:r>
              <a:rPr lang="en-US" altLang="ja-JP" sz="1800" err="1">
                <a:latin typeface="+mn-lt"/>
                <a:cs typeface="Times New Roman" panose="02020603050405020304" pitchFamily="18" charset="0"/>
              </a:rPr>
              <a:t>people_walking</a:t>
            </a:r>
            <a:endParaRPr lang="en-US" altLang="ja-JP" sz="1800">
              <a:latin typeface="+mn-lt"/>
              <a:cs typeface="Times New Roman" panose="02020603050405020304" pitchFamily="18" charset="0"/>
            </a:endParaRPr>
          </a:p>
          <a:p>
            <a:pPr algn="r">
              <a:spcBef>
                <a:spcPts val="0"/>
              </a:spcBef>
            </a:pPr>
            <a:r>
              <a:rPr lang="en-US" altLang="ja-JP" sz="1800" err="1">
                <a:latin typeface="+mn-lt"/>
                <a:cs typeface="Times New Roman" panose="02020603050405020304" pitchFamily="18" charset="0"/>
              </a:rPr>
              <a:t>vehicle_engine</a:t>
            </a:r>
            <a:endParaRPr lang="en-US" altLang="ja-JP" sz="180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9" name="グラフィックス 38" descr="ユーザー 単色塗りつぶし">
            <a:extLst>
              <a:ext uri="{FF2B5EF4-FFF2-40B4-BE49-F238E27FC236}">
                <a16:creationId xmlns:a16="http://schemas.microsoft.com/office/drawing/2014/main" id="{8CB40DC8-1ECD-9288-479A-597EBD646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6389" y="2861626"/>
            <a:ext cx="624658" cy="646588"/>
          </a:xfrm>
          <a:prstGeom prst="rect">
            <a:avLst/>
          </a:prstGeom>
        </p:spPr>
      </p:pic>
      <p:sp>
        <p:nvSpPr>
          <p:cNvPr id="40" name="タイトル 3">
            <a:extLst>
              <a:ext uri="{FF2B5EF4-FFF2-40B4-BE49-F238E27FC236}">
                <a16:creationId xmlns:a16="http://schemas.microsoft.com/office/drawing/2014/main" id="{0A468575-A82F-D138-F7FB-1225884037D7}"/>
              </a:ext>
            </a:extLst>
          </p:cNvPr>
          <p:cNvSpPr txBox="1">
            <a:spLocks/>
          </p:cNvSpPr>
          <p:nvPr/>
        </p:nvSpPr>
        <p:spPr>
          <a:xfrm>
            <a:off x="7849415" y="2958112"/>
            <a:ext cx="2138081" cy="449817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800">
                <a:latin typeface="+mn-lt"/>
                <a:cs typeface="Times New Roman" panose="02020603050405020304" pitchFamily="18" charset="0"/>
              </a:rPr>
              <a:t>Annotator</a:t>
            </a:r>
            <a:r>
              <a:rPr lang="en-US" altLang="ja-JP" sz="2400">
                <a:latin typeface="+mn-lt"/>
                <a:cs typeface="Times New Roman" panose="02020603050405020304" pitchFamily="18" charset="0"/>
              </a:rPr>
              <a:t> 1</a:t>
            </a:r>
            <a:endParaRPr lang="ja-JP" altLang="en-US" sz="240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41" name="図 40" descr="背景パターン&#10;&#10;自動的に生成された説明">
            <a:extLst>
              <a:ext uri="{FF2B5EF4-FFF2-40B4-BE49-F238E27FC236}">
                <a16:creationId xmlns:a16="http://schemas.microsoft.com/office/drawing/2014/main" id="{038B82B3-614E-5E25-236F-5F4FB47BD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566" y="3575333"/>
            <a:ext cx="3965322" cy="1959988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3" name="タイトル 3">
            <a:extLst>
              <a:ext uri="{FF2B5EF4-FFF2-40B4-BE49-F238E27FC236}">
                <a16:creationId xmlns:a16="http://schemas.microsoft.com/office/drawing/2014/main" id="{EFB2A973-BF12-4495-8255-01D0E6B9D091}"/>
              </a:ext>
            </a:extLst>
          </p:cNvPr>
          <p:cNvSpPr txBox="1">
            <a:spLocks/>
          </p:cNvSpPr>
          <p:nvPr/>
        </p:nvSpPr>
        <p:spPr>
          <a:xfrm rot="16200000">
            <a:off x="-189587" y="4342959"/>
            <a:ext cx="2188592" cy="360673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400">
                <a:latin typeface="+mn-lt"/>
                <a:cs typeface="Times New Roman" panose="02020603050405020304" pitchFamily="18" charset="0"/>
              </a:rPr>
              <a:t>Frequency (Hz)</a:t>
            </a:r>
          </a:p>
        </p:txBody>
      </p:sp>
      <p:sp>
        <p:nvSpPr>
          <p:cNvPr id="44" name="タイトル 3">
            <a:extLst>
              <a:ext uri="{FF2B5EF4-FFF2-40B4-BE49-F238E27FC236}">
                <a16:creationId xmlns:a16="http://schemas.microsoft.com/office/drawing/2014/main" id="{32BFCA44-1A53-ABBC-1F5A-6DB3404D90F3}"/>
              </a:ext>
            </a:extLst>
          </p:cNvPr>
          <p:cNvSpPr txBox="1">
            <a:spLocks/>
          </p:cNvSpPr>
          <p:nvPr/>
        </p:nvSpPr>
        <p:spPr>
          <a:xfrm>
            <a:off x="1774175" y="2935557"/>
            <a:ext cx="2772715" cy="449817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800">
                <a:latin typeface="+mn-lt"/>
                <a:cs typeface="Times New Roman" panose="02020603050405020304" pitchFamily="18" charset="0"/>
              </a:rPr>
              <a:t>The sound of bus</a:t>
            </a:r>
            <a:endParaRPr lang="ja-JP" altLang="en-US" sz="240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5" name="タイトル 3">
            <a:extLst>
              <a:ext uri="{FF2B5EF4-FFF2-40B4-BE49-F238E27FC236}">
                <a16:creationId xmlns:a16="http://schemas.microsoft.com/office/drawing/2014/main" id="{B2A87B7F-7AB9-1A41-3742-E6183A74EA7F}"/>
              </a:ext>
            </a:extLst>
          </p:cNvPr>
          <p:cNvSpPr txBox="1">
            <a:spLocks/>
          </p:cNvSpPr>
          <p:nvPr/>
        </p:nvSpPr>
        <p:spPr>
          <a:xfrm>
            <a:off x="8606769" y="5499957"/>
            <a:ext cx="1288138" cy="448694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400">
                <a:latin typeface="+mn-lt"/>
                <a:cs typeface="Times New Roman" panose="02020603050405020304" pitchFamily="18" charset="0"/>
              </a:rPr>
              <a:t>Time (s)</a:t>
            </a:r>
          </a:p>
        </p:txBody>
      </p:sp>
      <p:pic>
        <p:nvPicPr>
          <p:cNvPr id="48" name="図 47" descr="グラフ&#10;&#10;自動的に生成された説明">
            <a:extLst>
              <a:ext uri="{FF2B5EF4-FFF2-40B4-BE49-F238E27FC236}">
                <a16:creationId xmlns:a16="http://schemas.microsoft.com/office/drawing/2014/main" id="{526AB7EA-ADB3-97CB-6E6B-189DD6E7A48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146" t="2498" r="1295" b="11941"/>
          <a:stretch/>
        </p:blipFill>
        <p:spPr>
          <a:xfrm>
            <a:off x="7179015" y="3538092"/>
            <a:ext cx="3967200" cy="2034469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sp>
        <p:nvSpPr>
          <p:cNvPr id="50" name="タイトル 3">
            <a:extLst>
              <a:ext uri="{FF2B5EF4-FFF2-40B4-BE49-F238E27FC236}">
                <a16:creationId xmlns:a16="http://schemas.microsoft.com/office/drawing/2014/main" id="{DFF23CC8-2B66-F498-4C7D-DA542FCFB59B}"/>
              </a:ext>
            </a:extLst>
          </p:cNvPr>
          <p:cNvSpPr txBox="1">
            <a:spLocks/>
          </p:cNvSpPr>
          <p:nvPr/>
        </p:nvSpPr>
        <p:spPr>
          <a:xfrm>
            <a:off x="2516463" y="5520570"/>
            <a:ext cx="1288138" cy="448694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400">
                <a:latin typeface="+mn-lt"/>
                <a:cs typeface="Times New Roman" panose="02020603050405020304" pitchFamily="18" charset="0"/>
              </a:rPr>
              <a:t>Time (s)</a:t>
            </a:r>
          </a:p>
        </p:txBody>
      </p:sp>
    </p:spTree>
    <p:extLst>
      <p:ext uri="{BB962C8B-B14F-4D97-AF65-F5344CB8AC3E}">
        <p14:creationId xmlns:p14="http://schemas.microsoft.com/office/powerpoint/2010/main" val="263486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2FFDA-0A55-50C6-852A-7B1599CA0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F11A2B9E-0BB2-FA7B-BB95-5B92B1A39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ja-JP" dirty="0"/>
              <a:t>All annotators selected classes, onsets, and offsets from the candidates.</a:t>
            </a:r>
            <a:endParaRPr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A9891E6-6343-6375-1E64-E3BAA7475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Assigning strong labels to sound signals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FBB1131-FD1B-B095-9D79-35089EB4B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627EE5-1E42-674A-9A60-D2E78F8884E8}" type="slidenum">
              <a:rPr lang="ja-JP" altLang="en-US" smtClean="0"/>
              <a:pPr/>
              <a:t>11</a:t>
            </a:fld>
            <a:endParaRPr lang="ja-JP" altLang="en-US"/>
          </a:p>
        </p:txBody>
      </p:sp>
      <p:pic>
        <p:nvPicPr>
          <p:cNvPr id="5" name="図 4" descr="グラフ&#10;&#10;自動的に生成された説明">
            <a:extLst>
              <a:ext uri="{FF2B5EF4-FFF2-40B4-BE49-F238E27FC236}">
                <a16:creationId xmlns:a16="http://schemas.microsoft.com/office/drawing/2014/main" id="{AFB7758B-4D16-E4CF-19F2-8F7F7A4ED80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146" t="2498" r="1295" b="11941"/>
          <a:stretch/>
        </p:blipFill>
        <p:spPr>
          <a:xfrm>
            <a:off x="7179015" y="3538092"/>
            <a:ext cx="3967200" cy="2034469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sp>
        <p:nvSpPr>
          <p:cNvPr id="7" name="タイトル 3">
            <a:extLst>
              <a:ext uri="{FF2B5EF4-FFF2-40B4-BE49-F238E27FC236}">
                <a16:creationId xmlns:a16="http://schemas.microsoft.com/office/drawing/2014/main" id="{6D39FD45-5C2A-41D1-B3AD-5AA416679E6A}"/>
              </a:ext>
            </a:extLst>
          </p:cNvPr>
          <p:cNvSpPr txBox="1">
            <a:spLocks/>
          </p:cNvSpPr>
          <p:nvPr/>
        </p:nvSpPr>
        <p:spPr>
          <a:xfrm>
            <a:off x="5120144" y="3370016"/>
            <a:ext cx="2058924" cy="2188591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ja-JP" sz="1800" dirty="0">
                <a:latin typeface="+mn-lt"/>
                <a:cs typeface="Times New Roman" panose="02020603050405020304" pitchFamily="18" charset="0"/>
              </a:rPr>
              <a:t>bus</a:t>
            </a:r>
          </a:p>
          <a:p>
            <a:pPr algn="r">
              <a:spcBef>
                <a:spcPts val="0"/>
              </a:spcBef>
            </a:pPr>
            <a:r>
              <a:rPr lang="en-US" altLang="ja-JP" sz="1800" dirty="0">
                <a:latin typeface="+mn-lt"/>
                <a:cs typeface="Times New Roman" panose="02020603050405020304" pitchFamily="18" charset="0"/>
              </a:rPr>
              <a:t>door</a:t>
            </a:r>
          </a:p>
          <a:p>
            <a:pPr algn="r">
              <a:spcBef>
                <a:spcPts val="0"/>
              </a:spcBef>
            </a:pPr>
            <a:r>
              <a:rPr lang="en-US" altLang="ja-JP" sz="1800" dirty="0" err="1">
                <a:latin typeface="+mn-lt"/>
                <a:cs typeface="Times New Roman" panose="02020603050405020304" pitchFamily="18" charset="0"/>
              </a:rPr>
              <a:t>electronic_sound</a:t>
            </a:r>
            <a:endParaRPr lang="en-US" altLang="ja-JP" sz="1600" dirty="0">
              <a:latin typeface="+mn-lt"/>
              <a:cs typeface="Times New Roman" panose="02020603050405020304" pitchFamily="18" charset="0"/>
            </a:endParaRPr>
          </a:p>
          <a:p>
            <a:pPr algn="r">
              <a:spcBef>
                <a:spcPts val="0"/>
              </a:spcBef>
            </a:pPr>
            <a:r>
              <a:rPr lang="en-US" altLang="ja-JP" sz="1800" dirty="0" err="1">
                <a:latin typeface="+mn-lt"/>
                <a:cs typeface="Times New Roman" panose="02020603050405020304" pitchFamily="18" charset="0"/>
              </a:rPr>
              <a:t>object_clacking</a:t>
            </a:r>
            <a:endParaRPr lang="en-US" altLang="ja-JP" sz="1800" dirty="0">
              <a:latin typeface="+mn-lt"/>
              <a:cs typeface="Times New Roman" panose="02020603050405020304" pitchFamily="18" charset="0"/>
            </a:endParaRPr>
          </a:p>
          <a:p>
            <a:pPr algn="r">
              <a:spcBef>
                <a:spcPts val="0"/>
              </a:spcBef>
            </a:pPr>
            <a:r>
              <a:rPr lang="en-US" altLang="ja-JP" sz="1800" dirty="0" err="1">
                <a:latin typeface="+mn-lt"/>
                <a:cs typeface="Times New Roman" panose="02020603050405020304" pitchFamily="18" charset="0"/>
              </a:rPr>
              <a:t>object_rustling</a:t>
            </a:r>
            <a:endParaRPr lang="en-US" altLang="ja-JP" sz="1800" dirty="0">
              <a:latin typeface="+mn-lt"/>
              <a:cs typeface="Times New Roman" panose="02020603050405020304" pitchFamily="18" charset="0"/>
            </a:endParaRPr>
          </a:p>
          <a:p>
            <a:pPr algn="r">
              <a:spcBef>
                <a:spcPts val="0"/>
              </a:spcBef>
            </a:pPr>
            <a:r>
              <a:rPr lang="en-US" altLang="ja-JP" sz="1800" dirty="0">
                <a:latin typeface="+mn-lt"/>
                <a:cs typeface="Times New Roman" panose="02020603050405020304" pitchFamily="18" charset="0"/>
              </a:rPr>
              <a:t>people_breathing</a:t>
            </a:r>
          </a:p>
          <a:p>
            <a:pPr algn="r">
              <a:spcBef>
                <a:spcPts val="0"/>
              </a:spcBef>
            </a:pPr>
            <a:r>
              <a:rPr lang="en-US" altLang="ja-JP" sz="1800" dirty="0" err="1">
                <a:latin typeface="+mn-lt"/>
                <a:cs typeface="Times New Roman" panose="02020603050405020304" pitchFamily="18" charset="0"/>
              </a:rPr>
              <a:t>people_walking</a:t>
            </a:r>
            <a:endParaRPr lang="en-US" altLang="ja-JP" sz="1800" dirty="0">
              <a:latin typeface="+mn-lt"/>
              <a:cs typeface="Times New Roman" panose="02020603050405020304" pitchFamily="18" charset="0"/>
            </a:endParaRPr>
          </a:p>
          <a:p>
            <a:pPr algn="r">
              <a:spcBef>
                <a:spcPts val="0"/>
              </a:spcBef>
            </a:pPr>
            <a:r>
              <a:rPr lang="en-US" altLang="ja-JP" sz="1800" dirty="0" err="1">
                <a:latin typeface="+mn-lt"/>
                <a:cs typeface="Times New Roman" panose="02020603050405020304" pitchFamily="18" charset="0"/>
              </a:rPr>
              <a:t>vehicle_engine</a:t>
            </a:r>
            <a:endParaRPr lang="en-US" altLang="ja-JP" sz="180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8" name="グラフィックス 7" descr="ユーザー 単色塗りつぶし">
            <a:extLst>
              <a:ext uri="{FF2B5EF4-FFF2-40B4-BE49-F238E27FC236}">
                <a16:creationId xmlns:a16="http://schemas.microsoft.com/office/drawing/2014/main" id="{649F664A-548A-5B47-887D-816C5C38E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96389" y="2861626"/>
            <a:ext cx="624658" cy="646588"/>
          </a:xfrm>
          <a:prstGeom prst="rect">
            <a:avLst/>
          </a:prstGeom>
        </p:spPr>
      </p:pic>
      <p:sp>
        <p:nvSpPr>
          <p:cNvPr id="24" name="タイトル 3">
            <a:extLst>
              <a:ext uri="{FF2B5EF4-FFF2-40B4-BE49-F238E27FC236}">
                <a16:creationId xmlns:a16="http://schemas.microsoft.com/office/drawing/2014/main" id="{E64D23FF-AFA9-E9D6-B8AE-665993DBC737}"/>
              </a:ext>
            </a:extLst>
          </p:cNvPr>
          <p:cNvSpPr txBox="1">
            <a:spLocks/>
          </p:cNvSpPr>
          <p:nvPr/>
        </p:nvSpPr>
        <p:spPr>
          <a:xfrm>
            <a:off x="7849415" y="2958112"/>
            <a:ext cx="2138081" cy="449817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800">
                <a:latin typeface="+mn-lt"/>
                <a:cs typeface="Times New Roman" panose="02020603050405020304" pitchFamily="18" charset="0"/>
              </a:rPr>
              <a:t>Annotator</a:t>
            </a:r>
            <a:r>
              <a:rPr lang="en-US" altLang="ja-JP" sz="2400">
                <a:latin typeface="+mn-lt"/>
                <a:cs typeface="Times New Roman" panose="02020603050405020304" pitchFamily="18" charset="0"/>
              </a:rPr>
              <a:t> 1</a:t>
            </a:r>
            <a:endParaRPr lang="ja-JP" altLang="en-US" sz="240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6" name="図 25" descr="背景パターン&#10;&#10;自動的に生成された説明">
            <a:extLst>
              <a:ext uri="{FF2B5EF4-FFF2-40B4-BE49-F238E27FC236}">
                <a16:creationId xmlns:a16="http://schemas.microsoft.com/office/drawing/2014/main" id="{96892DFC-6472-CF83-DD8E-70952D7D68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566" y="3575333"/>
            <a:ext cx="3965322" cy="1959988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7" name="タイトル 3">
            <a:extLst>
              <a:ext uri="{FF2B5EF4-FFF2-40B4-BE49-F238E27FC236}">
                <a16:creationId xmlns:a16="http://schemas.microsoft.com/office/drawing/2014/main" id="{4443FB22-FC4A-07C0-3FAC-B6A314FBC144}"/>
              </a:ext>
            </a:extLst>
          </p:cNvPr>
          <p:cNvSpPr txBox="1">
            <a:spLocks/>
          </p:cNvSpPr>
          <p:nvPr/>
        </p:nvSpPr>
        <p:spPr>
          <a:xfrm rot="16200000">
            <a:off x="-189587" y="4342959"/>
            <a:ext cx="2188592" cy="360673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400">
                <a:latin typeface="+mn-lt"/>
                <a:cs typeface="Times New Roman" panose="02020603050405020304" pitchFamily="18" charset="0"/>
              </a:rPr>
              <a:t>Frequency (Hz)</a:t>
            </a:r>
          </a:p>
        </p:txBody>
      </p:sp>
      <p:sp>
        <p:nvSpPr>
          <p:cNvPr id="28" name="タイトル 3">
            <a:extLst>
              <a:ext uri="{FF2B5EF4-FFF2-40B4-BE49-F238E27FC236}">
                <a16:creationId xmlns:a16="http://schemas.microsoft.com/office/drawing/2014/main" id="{18B24616-204D-9DE4-0C25-850400ADF408}"/>
              </a:ext>
            </a:extLst>
          </p:cNvPr>
          <p:cNvSpPr txBox="1">
            <a:spLocks/>
          </p:cNvSpPr>
          <p:nvPr/>
        </p:nvSpPr>
        <p:spPr>
          <a:xfrm>
            <a:off x="1774175" y="2935557"/>
            <a:ext cx="2772715" cy="449817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800">
                <a:latin typeface="+mn-lt"/>
                <a:cs typeface="Times New Roman" panose="02020603050405020304" pitchFamily="18" charset="0"/>
              </a:rPr>
              <a:t>The sound of bus</a:t>
            </a:r>
            <a:endParaRPr lang="ja-JP" altLang="en-US" sz="240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タイトル 3">
            <a:extLst>
              <a:ext uri="{FF2B5EF4-FFF2-40B4-BE49-F238E27FC236}">
                <a16:creationId xmlns:a16="http://schemas.microsoft.com/office/drawing/2014/main" id="{04042C52-5B42-B181-E390-3942AF189886}"/>
              </a:ext>
            </a:extLst>
          </p:cNvPr>
          <p:cNvSpPr txBox="1">
            <a:spLocks/>
          </p:cNvSpPr>
          <p:nvPr/>
        </p:nvSpPr>
        <p:spPr>
          <a:xfrm>
            <a:off x="8606769" y="5499957"/>
            <a:ext cx="1288138" cy="448694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400">
                <a:latin typeface="+mn-lt"/>
                <a:cs typeface="Times New Roman" panose="02020603050405020304" pitchFamily="18" charset="0"/>
              </a:rPr>
              <a:t>Time (s)</a:t>
            </a:r>
          </a:p>
        </p:txBody>
      </p:sp>
      <p:sp>
        <p:nvSpPr>
          <p:cNvPr id="30" name="タイトル 3">
            <a:extLst>
              <a:ext uri="{FF2B5EF4-FFF2-40B4-BE49-F238E27FC236}">
                <a16:creationId xmlns:a16="http://schemas.microsoft.com/office/drawing/2014/main" id="{778C7E75-CF8A-5F2B-89D1-3D6242DA52CF}"/>
              </a:ext>
            </a:extLst>
          </p:cNvPr>
          <p:cNvSpPr txBox="1">
            <a:spLocks/>
          </p:cNvSpPr>
          <p:nvPr/>
        </p:nvSpPr>
        <p:spPr>
          <a:xfrm>
            <a:off x="2516463" y="5520570"/>
            <a:ext cx="1288138" cy="448694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400">
                <a:latin typeface="+mn-lt"/>
                <a:cs typeface="Times New Roman" panose="02020603050405020304" pitchFamily="18" charset="0"/>
              </a:rPr>
              <a:t>Time (s)</a:t>
            </a:r>
          </a:p>
        </p:txBody>
      </p:sp>
      <p:pic>
        <p:nvPicPr>
          <p:cNvPr id="6" name="a045_bus">
            <a:hlinkClick r:id="" action="ppaction://media"/>
            <a:extLst>
              <a:ext uri="{FF2B5EF4-FFF2-40B4-BE49-F238E27FC236}">
                <a16:creationId xmlns:a16="http://schemas.microsoft.com/office/drawing/2014/main" id="{298DF194-FA7E-C8D6-7BCD-FB63FAB4DB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46115" y="5567458"/>
            <a:ext cx="686686" cy="68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94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06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2DE42-33C8-F342-D397-2109BF185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32A1F49F-7A39-FD4F-1822-E2C0B7D86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ja-JP" dirty="0"/>
              <a:t>All annotators selected classes, onsets, and offsets from the candidates.</a:t>
            </a:r>
            <a:endParaRPr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10D8891-38E8-1C1C-4352-0A632EE7F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Assigning strong labels to sound signals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38C72DA-FAF1-B5C9-DF17-D1763B0EF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627EE5-1E42-674A-9A60-D2E78F8884E8}" type="slidenum">
              <a:rPr lang="ja-JP" altLang="en-US" smtClean="0"/>
              <a:pPr/>
              <a:t>12</a:t>
            </a:fld>
            <a:endParaRPr lang="ja-JP" altLang="en-US"/>
          </a:p>
        </p:txBody>
      </p:sp>
      <p:pic>
        <p:nvPicPr>
          <p:cNvPr id="5" name="図 4" descr="グラフ&#10;&#10;自動的に生成された説明">
            <a:extLst>
              <a:ext uri="{FF2B5EF4-FFF2-40B4-BE49-F238E27FC236}">
                <a16:creationId xmlns:a16="http://schemas.microsoft.com/office/drawing/2014/main" id="{F1C4BEC2-FFC8-90DD-A806-981B31F941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46" t="2498" r="1295" b="11941"/>
          <a:stretch/>
        </p:blipFill>
        <p:spPr>
          <a:xfrm>
            <a:off x="7179015" y="3538092"/>
            <a:ext cx="3967200" cy="2034469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sp>
        <p:nvSpPr>
          <p:cNvPr id="7" name="タイトル 3">
            <a:extLst>
              <a:ext uri="{FF2B5EF4-FFF2-40B4-BE49-F238E27FC236}">
                <a16:creationId xmlns:a16="http://schemas.microsoft.com/office/drawing/2014/main" id="{714B04D8-1ECC-AC61-F152-E75CFC6A4B09}"/>
              </a:ext>
            </a:extLst>
          </p:cNvPr>
          <p:cNvSpPr txBox="1">
            <a:spLocks/>
          </p:cNvSpPr>
          <p:nvPr/>
        </p:nvSpPr>
        <p:spPr>
          <a:xfrm>
            <a:off x="5120144" y="3370016"/>
            <a:ext cx="2058924" cy="2188591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ja-JP" sz="180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t>bus</a:t>
            </a:r>
          </a:p>
          <a:p>
            <a:pPr algn="r">
              <a:spcBef>
                <a:spcPts val="0"/>
              </a:spcBef>
            </a:pPr>
            <a:r>
              <a:rPr lang="en-US" altLang="ja-JP" sz="180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t>door</a:t>
            </a:r>
          </a:p>
          <a:p>
            <a:pPr algn="r">
              <a:spcBef>
                <a:spcPts val="0"/>
              </a:spcBef>
            </a:pPr>
            <a:r>
              <a:rPr lang="en-US" altLang="ja-JP" sz="2000">
                <a:latin typeface="+mn-lt"/>
                <a:cs typeface="Times New Roman" panose="02020603050405020304" pitchFamily="18" charset="0"/>
              </a:rPr>
              <a:t>electronic_sound</a:t>
            </a:r>
            <a:endParaRPr lang="en-US" altLang="ja-JP" sz="1800">
              <a:latin typeface="+mn-lt"/>
              <a:cs typeface="Times New Roman" panose="02020603050405020304" pitchFamily="18" charset="0"/>
            </a:endParaRPr>
          </a:p>
          <a:p>
            <a:pPr algn="r">
              <a:spcBef>
                <a:spcPts val="0"/>
              </a:spcBef>
            </a:pPr>
            <a:r>
              <a:rPr lang="en-US" altLang="ja-JP" sz="1800" err="1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t>object_clacking</a:t>
            </a:r>
            <a:endParaRPr lang="en-US" altLang="ja-JP" sz="180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  <a:p>
            <a:pPr algn="r">
              <a:spcBef>
                <a:spcPts val="0"/>
              </a:spcBef>
            </a:pPr>
            <a:r>
              <a:rPr lang="en-US" altLang="ja-JP" sz="1800" err="1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t>object_rustling</a:t>
            </a:r>
            <a:endParaRPr lang="en-US" altLang="ja-JP" sz="180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  <a:p>
            <a:pPr algn="r">
              <a:spcBef>
                <a:spcPts val="0"/>
              </a:spcBef>
            </a:pPr>
            <a:r>
              <a:rPr lang="en-US" altLang="ja-JP" sz="180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t>people_breathing</a:t>
            </a:r>
          </a:p>
          <a:p>
            <a:pPr algn="r">
              <a:spcBef>
                <a:spcPts val="0"/>
              </a:spcBef>
            </a:pPr>
            <a:r>
              <a:rPr lang="en-US" altLang="ja-JP" sz="1800" err="1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t>people_walking</a:t>
            </a:r>
            <a:endParaRPr lang="en-US" altLang="ja-JP" sz="180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  <a:p>
            <a:pPr algn="r">
              <a:spcBef>
                <a:spcPts val="0"/>
              </a:spcBef>
            </a:pPr>
            <a:r>
              <a:rPr lang="en-US" altLang="ja-JP" sz="1800" err="1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t>vehicle_engine</a:t>
            </a:r>
            <a:endParaRPr lang="en-US" altLang="ja-JP" sz="180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8" name="グラフィックス 7" descr="ユーザー 単色塗りつぶし">
            <a:extLst>
              <a:ext uri="{FF2B5EF4-FFF2-40B4-BE49-F238E27FC236}">
                <a16:creationId xmlns:a16="http://schemas.microsoft.com/office/drawing/2014/main" id="{BAB60985-835B-DC91-15D4-9758B88FE7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6389" y="2861626"/>
            <a:ext cx="624658" cy="646588"/>
          </a:xfrm>
          <a:prstGeom prst="rect">
            <a:avLst/>
          </a:prstGeom>
        </p:spPr>
      </p:pic>
      <p:sp>
        <p:nvSpPr>
          <p:cNvPr id="24" name="タイトル 3">
            <a:extLst>
              <a:ext uri="{FF2B5EF4-FFF2-40B4-BE49-F238E27FC236}">
                <a16:creationId xmlns:a16="http://schemas.microsoft.com/office/drawing/2014/main" id="{DDFD7FF7-F169-D7B2-6E5C-685C2A5E904A}"/>
              </a:ext>
            </a:extLst>
          </p:cNvPr>
          <p:cNvSpPr txBox="1">
            <a:spLocks/>
          </p:cNvSpPr>
          <p:nvPr/>
        </p:nvSpPr>
        <p:spPr>
          <a:xfrm>
            <a:off x="7849415" y="2958112"/>
            <a:ext cx="2138081" cy="449817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800">
                <a:latin typeface="+mn-lt"/>
                <a:cs typeface="Times New Roman" panose="02020603050405020304" pitchFamily="18" charset="0"/>
              </a:rPr>
              <a:t>Annotator</a:t>
            </a:r>
            <a:r>
              <a:rPr lang="en-US" altLang="ja-JP" sz="2400">
                <a:latin typeface="+mn-lt"/>
                <a:cs typeface="Times New Roman" panose="02020603050405020304" pitchFamily="18" charset="0"/>
              </a:rPr>
              <a:t> 1</a:t>
            </a:r>
            <a:endParaRPr lang="ja-JP" altLang="en-US" sz="240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6" name="図 25" descr="背景パターン&#10;&#10;自動的に生成された説明">
            <a:extLst>
              <a:ext uri="{FF2B5EF4-FFF2-40B4-BE49-F238E27FC236}">
                <a16:creationId xmlns:a16="http://schemas.microsoft.com/office/drawing/2014/main" id="{81FEE802-7468-AB09-90D9-B1ACCA9A6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566" y="3575333"/>
            <a:ext cx="3965322" cy="1959988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7" name="タイトル 3">
            <a:extLst>
              <a:ext uri="{FF2B5EF4-FFF2-40B4-BE49-F238E27FC236}">
                <a16:creationId xmlns:a16="http://schemas.microsoft.com/office/drawing/2014/main" id="{5A9F601C-E675-9EB2-6E56-3F5A56102730}"/>
              </a:ext>
            </a:extLst>
          </p:cNvPr>
          <p:cNvSpPr txBox="1">
            <a:spLocks/>
          </p:cNvSpPr>
          <p:nvPr/>
        </p:nvSpPr>
        <p:spPr>
          <a:xfrm rot="16200000">
            <a:off x="-189587" y="4342959"/>
            <a:ext cx="2188592" cy="360673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400">
                <a:latin typeface="+mn-lt"/>
                <a:cs typeface="Times New Roman" panose="02020603050405020304" pitchFamily="18" charset="0"/>
              </a:rPr>
              <a:t>Frequency (Hz)</a:t>
            </a:r>
          </a:p>
        </p:txBody>
      </p:sp>
      <p:sp>
        <p:nvSpPr>
          <p:cNvPr id="28" name="タイトル 3">
            <a:extLst>
              <a:ext uri="{FF2B5EF4-FFF2-40B4-BE49-F238E27FC236}">
                <a16:creationId xmlns:a16="http://schemas.microsoft.com/office/drawing/2014/main" id="{0BE0EA54-8678-E33E-FB1C-46F093318780}"/>
              </a:ext>
            </a:extLst>
          </p:cNvPr>
          <p:cNvSpPr txBox="1">
            <a:spLocks/>
          </p:cNvSpPr>
          <p:nvPr/>
        </p:nvSpPr>
        <p:spPr>
          <a:xfrm>
            <a:off x="1774175" y="2935557"/>
            <a:ext cx="2772715" cy="449817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800">
                <a:latin typeface="+mn-lt"/>
                <a:cs typeface="Times New Roman" panose="02020603050405020304" pitchFamily="18" charset="0"/>
              </a:rPr>
              <a:t>The sound of bus</a:t>
            </a:r>
            <a:endParaRPr lang="ja-JP" altLang="en-US" sz="240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タイトル 3">
            <a:extLst>
              <a:ext uri="{FF2B5EF4-FFF2-40B4-BE49-F238E27FC236}">
                <a16:creationId xmlns:a16="http://schemas.microsoft.com/office/drawing/2014/main" id="{5FFEFAB0-E856-555A-FB9F-AC09B34941A5}"/>
              </a:ext>
            </a:extLst>
          </p:cNvPr>
          <p:cNvSpPr txBox="1">
            <a:spLocks/>
          </p:cNvSpPr>
          <p:nvPr/>
        </p:nvSpPr>
        <p:spPr>
          <a:xfrm>
            <a:off x="8606769" y="5499957"/>
            <a:ext cx="1288138" cy="448694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400">
                <a:latin typeface="+mn-lt"/>
                <a:cs typeface="Times New Roman" panose="02020603050405020304" pitchFamily="18" charset="0"/>
              </a:rPr>
              <a:t>Time (s)</a:t>
            </a:r>
          </a:p>
        </p:txBody>
      </p:sp>
      <p:sp>
        <p:nvSpPr>
          <p:cNvPr id="30" name="タイトル 3">
            <a:extLst>
              <a:ext uri="{FF2B5EF4-FFF2-40B4-BE49-F238E27FC236}">
                <a16:creationId xmlns:a16="http://schemas.microsoft.com/office/drawing/2014/main" id="{D170AEE9-553C-AE32-04F4-FF51762436D0}"/>
              </a:ext>
            </a:extLst>
          </p:cNvPr>
          <p:cNvSpPr txBox="1">
            <a:spLocks/>
          </p:cNvSpPr>
          <p:nvPr/>
        </p:nvSpPr>
        <p:spPr>
          <a:xfrm>
            <a:off x="2516463" y="5520570"/>
            <a:ext cx="1288138" cy="448694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400">
                <a:latin typeface="+mn-lt"/>
                <a:cs typeface="Times New Roman" panose="02020603050405020304" pitchFamily="18" charset="0"/>
              </a:rPr>
              <a:t>Time (s)</a:t>
            </a:r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3473C03A-8168-79B6-50EF-0C8B12ACB2E2}"/>
              </a:ext>
            </a:extLst>
          </p:cNvPr>
          <p:cNvSpPr/>
          <p:nvPr/>
        </p:nvSpPr>
        <p:spPr>
          <a:xfrm flipH="1" flipV="1">
            <a:off x="7161798" y="3972024"/>
            <a:ext cx="2203644" cy="36647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5895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64B77-6A2C-361C-242C-B5B04C855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50444E05-7C74-68B8-4F95-100F6E5AE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Assigning a CS to the selected class, onset, and offset for each sound event instance</a:t>
            </a:r>
          </a:p>
          <a:p>
            <a:pPr lvl="1"/>
            <a:r>
              <a:rPr lang="en-US" altLang="ja-JP"/>
              <a:t>A five-point scale ranging from “very unconfident” to “very confident”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6A0D7D9-FA9A-19E0-DDCB-5DD1AA1AE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Assigning confidence scores (CSs) to sound events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8E834A1-0CB2-A95C-C862-03B191E8E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627EE5-1E42-674A-9A60-D2E78F8884E8}" type="slidenum">
              <a:rPr lang="ja-JP" altLang="en-US" smtClean="0"/>
              <a:pPr/>
              <a:t>13</a:t>
            </a:fld>
            <a:endParaRPr lang="ja-JP" altLang="en-US"/>
          </a:p>
        </p:txBody>
      </p:sp>
      <p:pic>
        <p:nvPicPr>
          <p:cNvPr id="5" name="図 4" descr="グラフ&#10;&#10;自動的に生成された説明">
            <a:extLst>
              <a:ext uri="{FF2B5EF4-FFF2-40B4-BE49-F238E27FC236}">
                <a16:creationId xmlns:a16="http://schemas.microsoft.com/office/drawing/2014/main" id="{2D7B83D2-DB95-E8FD-4BB2-12ADD9E697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46" t="2498" r="1295" b="11941"/>
          <a:stretch/>
        </p:blipFill>
        <p:spPr>
          <a:xfrm>
            <a:off x="7179015" y="3538092"/>
            <a:ext cx="3967200" cy="2034469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sp>
        <p:nvSpPr>
          <p:cNvPr id="7" name="タイトル 3">
            <a:extLst>
              <a:ext uri="{FF2B5EF4-FFF2-40B4-BE49-F238E27FC236}">
                <a16:creationId xmlns:a16="http://schemas.microsoft.com/office/drawing/2014/main" id="{716DA4F9-C21F-2B55-BC50-E2ADEF59B096}"/>
              </a:ext>
            </a:extLst>
          </p:cNvPr>
          <p:cNvSpPr txBox="1">
            <a:spLocks/>
          </p:cNvSpPr>
          <p:nvPr/>
        </p:nvSpPr>
        <p:spPr>
          <a:xfrm>
            <a:off x="5120144" y="3370016"/>
            <a:ext cx="2058924" cy="2188591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ja-JP" sz="180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t>bus</a:t>
            </a:r>
          </a:p>
          <a:p>
            <a:pPr algn="r">
              <a:spcBef>
                <a:spcPts val="0"/>
              </a:spcBef>
            </a:pPr>
            <a:r>
              <a:rPr lang="en-US" altLang="ja-JP" sz="180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t>door</a:t>
            </a:r>
          </a:p>
          <a:p>
            <a:pPr algn="r">
              <a:spcBef>
                <a:spcPts val="0"/>
              </a:spcBef>
            </a:pPr>
            <a:r>
              <a:rPr lang="en-US" altLang="ja-JP" sz="2000">
                <a:latin typeface="+mn-lt"/>
                <a:cs typeface="Times New Roman" panose="02020603050405020304" pitchFamily="18" charset="0"/>
              </a:rPr>
              <a:t>electronic_sound</a:t>
            </a:r>
            <a:endParaRPr lang="en-US" altLang="ja-JP" sz="1800">
              <a:latin typeface="+mn-lt"/>
              <a:cs typeface="Times New Roman" panose="02020603050405020304" pitchFamily="18" charset="0"/>
            </a:endParaRPr>
          </a:p>
          <a:p>
            <a:pPr algn="r">
              <a:spcBef>
                <a:spcPts val="0"/>
              </a:spcBef>
            </a:pPr>
            <a:r>
              <a:rPr lang="en-US" altLang="ja-JP" sz="1800" err="1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t>object_clacking</a:t>
            </a:r>
            <a:endParaRPr lang="en-US" altLang="ja-JP" sz="180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  <a:p>
            <a:pPr algn="r">
              <a:spcBef>
                <a:spcPts val="0"/>
              </a:spcBef>
            </a:pPr>
            <a:r>
              <a:rPr lang="en-US" altLang="ja-JP" sz="1800" err="1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t>object_rustling</a:t>
            </a:r>
            <a:endParaRPr lang="en-US" altLang="ja-JP" sz="180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  <a:p>
            <a:pPr algn="r">
              <a:spcBef>
                <a:spcPts val="0"/>
              </a:spcBef>
            </a:pPr>
            <a:r>
              <a:rPr lang="en-US" altLang="ja-JP" sz="180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t>people_breathing</a:t>
            </a:r>
          </a:p>
          <a:p>
            <a:pPr algn="r">
              <a:spcBef>
                <a:spcPts val="0"/>
              </a:spcBef>
            </a:pPr>
            <a:r>
              <a:rPr lang="en-US" altLang="ja-JP" sz="1800" err="1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t>people_walking</a:t>
            </a:r>
            <a:endParaRPr lang="en-US" altLang="ja-JP" sz="180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  <a:p>
            <a:pPr algn="r">
              <a:spcBef>
                <a:spcPts val="0"/>
              </a:spcBef>
            </a:pPr>
            <a:r>
              <a:rPr lang="en-US" altLang="ja-JP" sz="1800" err="1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t>vehicle_engine</a:t>
            </a:r>
            <a:endParaRPr lang="en-US" altLang="ja-JP" sz="180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8" name="グラフィックス 7" descr="ユーザー 単色塗りつぶし">
            <a:extLst>
              <a:ext uri="{FF2B5EF4-FFF2-40B4-BE49-F238E27FC236}">
                <a16:creationId xmlns:a16="http://schemas.microsoft.com/office/drawing/2014/main" id="{74CED2AC-EACC-B018-F623-DD10C8C40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6389" y="2861626"/>
            <a:ext cx="624658" cy="646588"/>
          </a:xfrm>
          <a:prstGeom prst="rect">
            <a:avLst/>
          </a:prstGeom>
        </p:spPr>
      </p:pic>
      <p:sp>
        <p:nvSpPr>
          <p:cNvPr id="24" name="タイトル 3">
            <a:extLst>
              <a:ext uri="{FF2B5EF4-FFF2-40B4-BE49-F238E27FC236}">
                <a16:creationId xmlns:a16="http://schemas.microsoft.com/office/drawing/2014/main" id="{CCBFABEE-87EF-45F1-CF5F-A8BD7A05B747}"/>
              </a:ext>
            </a:extLst>
          </p:cNvPr>
          <p:cNvSpPr txBox="1">
            <a:spLocks/>
          </p:cNvSpPr>
          <p:nvPr/>
        </p:nvSpPr>
        <p:spPr>
          <a:xfrm>
            <a:off x="7849415" y="2958112"/>
            <a:ext cx="2138081" cy="449817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800">
                <a:latin typeface="+mn-lt"/>
                <a:cs typeface="Times New Roman" panose="02020603050405020304" pitchFamily="18" charset="0"/>
              </a:rPr>
              <a:t>Annotator</a:t>
            </a:r>
            <a:r>
              <a:rPr lang="en-US" altLang="ja-JP" sz="2400">
                <a:latin typeface="+mn-lt"/>
                <a:cs typeface="Times New Roman" panose="02020603050405020304" pitchFamily="18" charset="0"/>
              </a:rPr>
              <a:t> 1</a:t>
            </a:r>
            <a:endParaRPr lang="ja-JP" altLang="en-US" sz="240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6" name="図 25" descr="背景パターン&#10;&#10;自動的に生成された説明">
            <a:extLst>
              <a:ext uri="{FF2B5EF4-FFF2-40B4-BE49-F238E27FC236}">
                <a16:creationId xmlns:a16="http://schemas.microsoft.com/office/drawing/2014/main" id="{FCECA247-ED05-9B91-3A77-53D9878E3C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566" y="3575333"/>
            <a:ext cx="3965322" cy="1959988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7" name="タイトル 3">
            <a:extLst>
              <a:ext uri="{FF2B5EF4-FFF2-40B4-BE49-F238E27FC236}">
                <a16:creationId xmlns:a16="http://schemas.microsoft.com/office/drawing/2014/main" id="{B789FD23-D597-D570-EA0F-A7D828D54514}"/>
              </a:ext>
            </a:extLst>
          </p:cNvPr>
          <p:cNvSpPr txBox="1">
            <a:spLocks/>
          </p:cNvSpPr>
          <p:nvPr/>
        </p:nvSpPr>
        <p:spPr>
          <a:xfrm rot="16200000">
            <a:off x="-189587" y="4342959"/>
            <a:ext cx="2188592" cy="360673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400">
                <a:latin typeface="+mn-lt"/>
                <a:cs typeface="Times New Roman" panose="02020603050405020304" pitchFamily="18" charset="0"/>
              </a:rPr>
              <a:t>Frequency (Hz)</a:t>
            </a:r>
          </a:p>
        </p:txBody>
      </p:sp>
      <p:sp>
        <p:nvSpPr>
          <p:cNvPr id="28" name="タイトル 3">
            <a:extLst>
              <a:ext uri="{FF2B5EF4-FFF2-40B4-BE49-F238E27FC236}">
                <a16:creationId xmlns:a16="http://schemas.microsoft.com/office/drawing/2014/main" id="{8ECD30C7-8025-7937-32F7-6A4C115AD391}"/>
              </a:ext>
            </a:extLst>
          </p:cNvPr>
          <p:cNvSpPr txBox="1">
            <a:spLocks/>
          </p:cNvSpPr>
          <p:nvPr/>
        </p:nvSpPr>
        <p:spPr>
          <a:xfrm>
            <a:off x="1774175" y="2935557"/>
            <a:ext cx="2772715" cy="449817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800">
                <a:latin typeface="+mn-lt"/>
                <a:cs typeface="Times New Roman" panose="02020603050405020304" pitchFamily="18" charset="0"/>
              </a:rPr>
              <a:t>The sound of bus</a:t>
            </a:r>
            <a:endParaRPr lang="ja-JP" altLang="en-US" sz="240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タイトル 3">
            <a:extLst>
              <a:ext uri="{FF2B5EF4-FFF2-40B4-BE49-F238E27FC236}">
                <a16:creationId xmlns:a16="http://schemas.microsoft.com/office/drawing/2014/main" id="{597251A2-B088-E5BB-7EE7-6E8A8FAF1C00}"/>
              </a:ext>
            </a:extLst>
          </p:cNvPr>
          <p:cNvSpPr txBox="1">
            <a:spLocks/>
          </p:cNvSpPr>
          <p:nvPr/>
        </p:nvSpPr>
        <p:spPr>
          <a:xfrm>
            <a:off x="8606769" y="5499957"/>
            <a:ext cx="1288138" cy="448694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400">
                <a:latin typeface="+mn-lt"/>
                <a:cs typeface="Times New Roman" panose="02020603050405020304" pitchFamily="18" charset="0"/>
              </a:rPr>
              <a:t>Time (s)</a:t>
            </a:r>
          </a:p>
        </p:txBody>
      </p:sp>
      <p:sp>
        <p:nvSpPr>
          <p:cNvPr id="30" name="タイトル 3">
            <a:extLst>
              <a:ext uri="{FF2B5EF4-FFF2-40B4-BE49-F238E27FC236}">
                <a16:creationId xmlns:a16="http://schemas.microsoft.com/office/drawing/2014/main" id="{D7F95584-2664-757D-3DA9-CC4A67DA3C64}"/>
              </a:ext>
            </a:extLst>
          </p:cNvPr>
          <p:cNvSpPr txBox="1">
            <a:spLocks/>
          </p:cNvSpPr>
          <p:nvPr/>
        </p:nvSpPr>
        <p:spPr>
          <a:xfrm>
            <a:off x="2516463" y="5520570"/>
            <a:ext cx="1288138" cy="448694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400">
                <a:latin typeface="+mn-lt"/>
                <a:cs typeface="Times New Roman" panose="02020603050405020304" pitchFamily="18" charset="0"/>
              </a:rPr>
              <a:t>Time (s)</a:t>
            </a:r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02FEDD67-E3F5-F7F2-2AAC-6A00E5177AFE}"/>
              </a:ext>
            </a:extLst>
          </p:cNvPr>
          <p:cNvSpPr/>
          <p:nvPr/>
        </p:nvSpPr>
        <p:spPr>
          <a:xfrm flipH="1" flipV="1">
            <a:off x="7161798" y="3972024"/>
            <a:ext cx="2203644" cy="36647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277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232B6-87B9-6287-CE53-B4F7E9E41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タイトル 3">
            <a:extLst>
              <a:ext uri="{FF2B5EF4-FFF2-40B4-BE49-F238E27FC236}">
                <a16:creationId xmlns:a16="http://schemas.microsoft.com/office/drawing/2014/main" id="{AC26FD34-B87E-702B-F94F-B920200BB9FE}"/>
              </a:ext>
            </a:extLst>
          </p:cNvPr>
          <p:cNvSpPr txBox="1">
            <a:spLocks/>
          </p:cNvSpPr>
          <p:nvPr/>
        </p:nvSpPr>
        <p:spPr>
          <a:xfrm>
            <a:off x="8606769" y="5499957"/>
            <a:ext cx="1288138" cy="448694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400">
                <a:latin typeface="+mn-lt"/>
                <a:cs typeface="Times New Roman" panose="02020603050405020304" pitchFamily="18" charset="0"/>
              </a:rPr>
              <a:t>Time (s)</a:t>
            </a:r>
          </a:p>
        </p:txBody>
      </p:sp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9710D12D-C4F0-A1AB-3633-570589B42A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46" t="2498" r="1295" b="11941"/>
          <a:stretch/>
        </p:blipFill>
        <p:spPr>
          <a:xfrm>
            <a:off x="7179015" y="3538092"/>
            <a:ext cx="3967200" cy="2034469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15F3C349-71D6-4915-8D27-88636109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Assigning a CS to the selected class, onset, and offset for each sound event instance</a:t>
            </a:r>
          </a:p>
          <a:p>
            <a:pPr lvl="1"/>
            <a:r>
              <a:rPr lang="en-US" altLang="ja-JP"/>
              <a:t>A five-point scale ranging from “very unconfident” to “very confident”</a:t>
            </a:r>
          </a:p>
          <a:p>
            <a:pPr lvl="1"/>
            <a:endParaRPr lang="en-US" altLang="ja-JP"/>
          </a:p>
          <a:p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7A7D5E0-DC9C-9743-A175-B9E8F271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Assigning confidence scores (CSs) to sound events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39A380B-BDE1-A8A8-6A53-B34591FB5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627EE5-1E42-674A-9A60-D2E78F8884E8}" type="slidenum">
              <a:rPr lang="ja-JP" altLang="en-US" smtClean="0"/>
              <a:pPr/>
              <a:t>14</a:t>
            </a:fld>
            <a:endParaRPr lang="ja-JP" altLang="en-US"/>
          </a:p>
        </p:txBody>
      </p:sp>
      <p:sp>
        <p:nvSpPr>
          <p:cNvPr id="36" name="角丸四角形 35">
            <a:extLst>
              <a:ext uri="{FF2B5EF4-FFF2-40B4-BE49-F238E27FC236}">
                <a16:creationId xmlns:a16="http://schemas.microsoft.com/office/drawing/2014/main" id="{44FAF401-B630-3F99-6446-EFC2D5801294}"/>
              </a:ext>
            </a:extLst>
          </p:cNvPr>
          <p:cNvSpPr/>
          <p:nvPr/>
        </p:nvSpPr>
        <p:spPr>
          <a:xfrm>
            <a:off x="7849415" y="4452904"/>
            <a:ext cx="2703214" cy="1550874"/>
          </a:xfrm>
          <a:prstGeom prst="roundRect">
            <a:avLst>
              <a:gd name="adj" fmla="val 6895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タイトル 3">
            <a:extLst>
              <a:ext uri="{FF2B5EF4-FFF2-40B4-BE49-F238E27FC236}">
                <a16:creationId xmlns:a16="http://schemas.microsoft.com/office/drawing/2014/main" id="{EF4710DE-5AAC-DF7D-5A28-8F5DA78BD009}"/>
              </a:ext>
            </a:extLst>
          </p:cNvPr>
          <p:cNvSpPr txBox="1">
            <a:spLocks/>
          </p:cNvSpPr>
          <p:nvPr/>
        </p:nvSpPr>
        <p:spPr>
          <a:xfrm>
            <a:off x="7917907" y="4470206"/>
            <a:ext cx="2634722" cy="1381137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400">
                <a:latin typeface="+mn-lt"/>
                <a:cs typeface="Times New Roman" panose="02020603050405020304" pitchFamily="18" charset="0"/>
              </a:rPr>
              <a:t>CS (event class): “very unconfident”</a:t>
            </a:r>
          </a:p>
          <a:p>
            <a:r>
              <a:rPr lang="en-US" altLang="ja-JP" sz="2400">
                <a:latin typeface="+mn-lt"/>
                <a:cs typeface="Times New Roman" panose="02020603050405020304" pitchFamily="18" charset="0"/>
              </a:rPr>
              <a:t>CS (on/offset): “very confident”</a:t>
            </a:r>
            <a:endParaRPr lang="ja-JP" altLang="en-US" sz="240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9" name="タイトル 3">
            <a:extLst>
              <a:ext uri="{FF2B5EF4-FFF2-40B4-BE49-F238E27FC236}">
                <a16:creationId xmlns:a16="http://schemas.microsoft.com/office/drawing/2014/main" id="{F3676FD5-3374-634E-363C-65388AE8F2AA}"/>
              </a:ext>
            </a:extLst>
          </p:cNvPr>
          <p:cNvSpPr txBox="1">
            <a:spLocks/>
          </p:cNvSpPr>
          <p:nvPr/>
        </p:nvSpPr>
        <p:spPr>
          <a:xfrm>
            <a:off x="7917907" y="5902296"/>
            <a:ext cx="2396556" cy="360673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000">
                <a:latin typeface="+mn-lt"/>
                <a:cs typeface="Times New Roman" panose="02020603050405020304" pitchFamily="18" charset="0"/>
              </a:rPr>
              <a:t>CS: Confidence score</a:t>
            </a:r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8636D300-AD48-75ED-F493-7E190CB46F91}"/>
              </a:ext>
            </a:extLst>
          </p:cNvPr>
          <p:cNvCxnSpPr>
            <a:cxnSpLocks/>
          </p:cNvCxnSpPr>
          <p:nvPr/>
        </p:nvCxnSpPr>
        <p:spPr>
          <a:xfrm flipH="1">
            <a:off x="8202677" y="4304691"/>
            <a:ext cx="852928" cy="14821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42B7F0C7-37F5-3BC7-5704-DD3BA31EF3F5}"/>
              </a:ext>
            </a:extLst>
          </p:cNvPr>
          <p:cNvCxnSpPr>
            <a:cxnSpLocks/>
          </p:cNvCxnSpPr>
          <p:nvPr/>
        </p:nvCxnSpPr>
        <p:spPr>
          <a:xfrm flipH="1" flipV="1">
            <a:off x="9445791" y="4320544"/>
            <a:ext cx="1028630" cy="14376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タイトル 3">
            <a:extLst>
              <a:ext uri="{FF2B5EF4-FFF2-40B4-BE49-F238E27FC236}">
                <a16:creationId xmlns:a16="http://schemas.microsoft.com/office/drawing/2014/main" id="{2897CDCE-0585-1656-0248-49D8F11D2C8D}"/>
              </a:ext>
            </a:extLst>
          </p:cNvPr>
          <p:cNvSpPr txBox="1">
            <a:spLocks/>
          </p:cNvSpPr>
          <p:nvPr/>
        </p:nvSpPr>
        <p:spPr>
          <a:xfrm>
            <a:off x="5120144" y="3370016"/>
            <a:ext cx="2058924" cy="2188591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altLang="ja-JP" sz="180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t>bus</a:t>
            </a:r>
          </a:p>
          <a:p>
            <a:pPr algn="r">
              <a:spcBef>
                <a:spcPts val="0"/>
              </a:spcBef>
            </a:pPr>
            <a:r>
              <a:rPr lang="en-US" altLang="ja-JP" sz="180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t>door</a:t>
            </a:r>
          </a:p>
          <a:p>
            <a:pPr algn="r">
              <a:spcBef>
                <a:spcPts val="0"/>
              </a:spcBef>
            </a:pPr>
            <a:r>
              <a:rPr lang="en-US" altLang="ja-JP" sz="2000">
                <a:latin typeface="+mn-lt"/>
                <a:cs typeface="Times New Roman" panose="02020603050405020304" pitchFamily="18" charset="0"/>
              </a:rPr>
              <a:t>electronic_sound</a:t>
            </a:r>
            <a:endParaRPr lang="en-US" altLang="ja-JP" sz="1800">
              <a:latin typeface="+mn-lt"/>
              <a:cs typeface="Times New Roman" panose="02020603050405020304" pitchFamily="18" charset="0"/>
            </a:endParaRPr>
          </a:p>
          <a:p>
            <a:pPr algn="r">
              <a:spcBef>
                <a:spcPts val="0"/>
              </a:spcBef>
            </a:pPr>
            <a:r>
              <a:rPr lang="en-US" altLang="ja-JP" sz="1800" err="1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t>object_clacking</a:t>
            </a:r>
            <a:endParaRPr lang="en-US" altLang="ja-JP" sz="180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  <a:p>
            <a:pPr algn="r">
              <a:spcBef>
                <a:spcPts val="0"/>
              </a:spcBef>
            </a:pPr>
            <a:r>
              <a:rPr lang="en-US" altLang="ja-JP" sz="1800" err="1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t>object_rustling</a:t>
            </a:r>
            <a:endParaRPr lang="en-US" altLang="ja-JP" sz="180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  <a:p>
            <a:pPr algn="r">
              <a:spcBef>
                <a:spcPts val="0"/>
              </a:spcBef>
            </a:pPr>
            <a:r>
              <a:rPr lang="en-US" altLang="ja-JP" sz="180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t>people_breathing</a:t>
            </a:r>
          </a:p>
          <a:p>
            <a:pPr algn="r">
              <a:spcBef>
                <a:spcPts val="0"/>
              </a:spcBef>
            </a:pPr>
            <a:r>
              <a:rPr lang="en-US" altLang="ja-JP" sz="1800" err="1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t>people_walking</a:t>
            </a:r>
            <a:endParaRPr lang="en-US" altLang="ja-JP" sz="180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  <a:p>
            <a:pPr algn="r">
              <a:spcBef>
                <a:spcPts val="0"/>
              </a:spcBef>
            </a:pPr>
            <a:r>
              <a:rPr lang="en-US" altLang="ja-JP" sz="1800" err="1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t>vehicle_engine</a:t>
            </a:r>
            <a:endParaRPr lang="en-US" altLang="ja-JP" sz="180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1" name="グラフィックス 10" descr="ユーザー 単色塗りつぶし">
            <a:extLst>
              <a:ext uri="{FF2B5EF4-FFF2-40B4-BE49-F238E27FC236}">
                <a16:creationId xmlns:a16="http://schemas.microsoft.com/office/drawing/2014/main" id="{863AD300-6C6D-E98A-C752-DA0EC3A78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6389" y="2861626"/>
            <a:ext cx="624658" cy="646588"/>
          </a:xfrm>
          <a:prstGeom prst="rect">
            <a:avLst/>
          </a:prstGeom>
        </p:spPr>
      </p:pic>
      <p:sp>
        <p:nvSpPr>
          <p:cNvPr id="14" name="タイトル 3">
            <a:extLst>
              <a:ext uri="{FF2B5EF4-FFF2-40B4-BE49-F238E27FC236}">
                <a16:creationId xmlns:a16="http://schemas.microsoft.com/office/drawing/2014/main" id="{2A43B723-6C9B-9566-E5F6-25C2D5AE726C}"/>
              </a:ext>
            </a:extLst>
          </p:cNvPr>
          <p:cNvSpPr txBox="1">
            <a:spLocks/>
          </p:cNvSpPr>
          <p:nvPr/>
        </p:nvSpPr>
        <p:spPr>
          <a:xfrm>
            <a:off x="7849415" y="2958112"/>
            <a:ext cx="2138081" cy="449817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800">
                <a:latin typeface="+mn-lt"/>
                <a:cs typeface="Times New Roman" panose="02020603050405020304" pitchFamily="18" charset="0"/>
              </a:rPr>
              <a:t>Annotator</a:t>
            </a:r>
            <a:r>
              <a:rPr lang="en-US" altLang="ja-JP" sz="2400">
                <a:latin typeface="+mn-lt"/>
                <a:cs typeface="Times New Roman" panose="02020603050405020304" pitchFamily="18" charset="0"/>
              </a:rPr>
              <a:t> 1</a:t>
            </a:r>
            <a:endParaRPr lang="ja-JP" altLang="en-US" sz="240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5" name="図 14" descr="背景パターン&#10;&#10;自動的に生成された説明">
            <a:extLst>
              <a:ext uri="{FF2B5EF4-FFF2-40B4-BE49-F238E27FC236}">
                <a16:creationId xmlns:a16="http://schemas.microsoft.com/office/drawing/2014/main" id="{015AB0DB-7523-3418-9A08-4CC9C75A90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566" y="3575333"/>
            <a:ext cx="3965322" cy="1959988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6" name="タイトル 3">
            <a:extLst>
              <a:ext uri="{FF2B5EF4-FFF2-40B4-BE49-F238E27FC236}">
                <a16:creationId xmlns:a16="http://schemas.microsoft.com/office/drawing/2014/main" id="{65D2A5E3-7BEA-79F5-F409-05839A674EBC}"/>
              </a:ext>
            </a:extLst>
          </p:cNvPr>
          <p:cNvSpPr txBox="1">
            <a:spLocks/>
          </p:cNvSpPr>
          <p:nvPr/>
        </p:nvSpPr>
        <p:spPr>
          <a:xfrm rot="16200000">
            <a:off x="-189587" y="4342959"/>
            <a:ext cx="2188592" cy="360673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400">
                <a:latin typeface="+mn-lt"/>
                <a:cs typeface="Times New Roman" panose="02020603050405020304" pitchFamily="18" charset="0"/>
              </a:rPr>
              <a:t>Frequency (Hz)</a:t>
            </a:r>
          </a:p>
        </p:txBody>
      </p:sp>
      <p:sp>
        <p:nvSpPr>
          <p:cNvPr id="17" name="タイトル 3">
            <a:extLst>
              <a:ext uri="{FF2B5EF4-FFF2-40B4-BE49-F238E27FC236}">
                <a16:creationId xmlns:a16="http://schemas.microsoft.com/office/drawing/2014/main" id="{6B2E4C35-A109-21E3-D2D2-1CF6CE5603E9}"/>
              </a:ext>
            </a:extLst>
          </p:cNvPr>
          <p:cNvSpPr txBox="1">
            <a:spLocks/>
          </p:cNvSpPr>
          <p:nvPr/>
        </p:nvSpPr>
        <p:spPr>
          <a:xfrm>
            <a:off x="1774175" y="2935557"/>
            <a:ext cx="2772715" cy="449817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800">
                <a:latin typeface="+mn-lt"/>
                <a:cs typeface="Times New Roman" panose="02020603050405020304" pitchFamily="18" charset="0"/>
              </a:rPr>
              <a:t>The sound of bus</a:t>
            </a:r>
            <a:endParaRPr lang="ja-JP" altLang="en-US" sz="240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6" name="タイトル 3">
            <a:extLst>
              <a:ext uri="{FF2B5EF4-FFF2-40B4-BE49-F238E27FC236}">
                <a16:creationId xmlns:a16="http://schemas.microsoft.com/office/drawing/2014/main" id="{FA32431B-22EB-2524-F90B-21AE1BDBF405}"/>
              </a:ext>
            </a:extLst>
          </p:cNvPr>
          <p:cNvSpPr txBox="1">
            <a:spLocks/>
          </p:cNvSpPr>
          <p:nvPr/>
        </p:nvSpPr>
        <p:spPr>
          <a:xfrm>
            <a:off x="2516463" y="5520570"/>
            <a:ext cx="1288138" cy="448694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400">
                <a:latin typeface="+mn-lt"/>
                <a:cs typeface="Times New Roman" panose="02020603050405020304" pitchFamily="18" charset="0"/>
              </a:rPr>
              <a:t>Time (s)</a:t>
            </a:r>
          </a:p>
        </p:txBody>
      </p:sp>
      <p:sp>
        <p:nvSpPr>
          <p:cNvPr id="27" name="角丸四角形 26">
            <a:extLst>
              <a:ext uri="{FF2B5EF4-FFF2-40B4-BE49-F238E27FC236}">
                <a16:creationId xmlns:a16="http://schemas.microsoft.com/office/drawing/2014/main" id="{ECAAB8F2-E1F8-346E-67A9-024877FB7379}"/>
              </a:ext>
            </a:extLst>
          </p:cNvPr>
          <p:cNvSpPr/>
          <p:nvPr/>
        </p:nvSpPr>
        <p:spPr>
          <a:xfrm flipH="1" flipV="1">
            <a:off x="9055605" y="3969309"/>
            <a:ext cx="390186" cy="36647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2065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49769-4074-BA27-196D-646195057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62EC5E-FFC0-E6AD-09E0-EB8C265B9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627EE5-1E42-674A-9A60-D2E78F8884E8}" type="slidenum">
              <a:rPr lang="ja-JP" altLang="en-US" smtClean="0"/>
              <a:pPr/>
              <a:t>15</a:t>
            </a:fld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716BE2-B691-5A69-DC6B-17042AA63EC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kumimoji="1" lang="en" altLang="ja-JP">
                <a:solidFill>
                  <a:schemeClr val="bg1">
                    <a:lumMod val="75000"/>
                  </a:schemeClr>
                </a:solidFill>
              </a:rPr>
              <a:t>Building the LEAD dataset</a:t>
            </a:r>
          </a:p>
          <a:p>
            <a:r>
              <a:rPr kumimoji="1" lang="en" altLang="ja-JP"/>
              <a:t>Analyses with the LEAD dataset</a:t>
            </a:r>
          </a:p>
          <a:p>
            <a:r>
              <a:rPr kumimoji="1" lang="en" altLang="ja-JP">
                <a:solidFill>
                  <a:schemeClr val="bg1">
                    <a:lumMod val="75000"/>
                  </a:schemeClr>
                </a:solidFill>
              </a:rPr>
              <a:t>Experiment with the LEAD dataset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8F6D7DA-E685-D4BB-6C4C-A978B339F0BE}"/>
              </a:ext>
            </a:extLst>
          </p:cNvPr>
          <p:cNvSpPr/>
          <p:nvPr/>
        </p:nvSpPr>
        <p:spPr>
          <a:xfrm>
            <a:off x="2079171" y="163286"/>
            <a:ext cx="1001486" cy="489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40FDC92-9D26-8AC6-39EA-7DD37361B323}"/>
              </a:ext>
            </a:extLst>
          </p:cNvPr>
          <p:cNvSpPr txBox="1"/>
          <p:nvPr/>
        </p:nvSpPr>
        <p:spPr>
          <a:xfrm>
            <a:off x="1977964" y="152400"/>
            <a:ext cx="5314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/>
              <a:t>Overview of our contributions</a:t>
            </a:r>
            <a:endParaRPr kumimoji="1" lang="ja-JP" altLang="en-US" sz="3200" b="1"/>
          </a:p>
        </p:txBody>
      </p:sp>
    </p:spTree>
    <p:extLst>
      <p:ext uri="{BB962C8B-B14F-4D97-AF65-F5344CB8AC3E}">
        <p14:creationId xmlns:p14="http://schemas.microsoft.com/office/powerpoint/2010/main" val="1802230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FC6B3-3CCA-50B9-5209-345EFD4E4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CFC4050E-0039-647C-AFBB-FFD684569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Analysis 1: Categorizing the variations in strong labels manually</a:t>
            </a:r>
          </a:p>
          <a:p>
            <a:r>
              <a:rPr lang="en-US" altLang="ja-JP" dirty="0"/>
              <a:t>Analysis 2: Confirming a relationship between strong labels and CSs</a:t>
            </a:r>
          </a:p>
          <a:p>
            <a:pPr lvl="1"/>
            <a:r>
              <a:rPr lang="en-US" altLang="ja-JP" dirty="0"/>
              <a:t>Analysis 2-a: Objective analysis of CSs</a:t>
            </a:r>
          </a:p>
          <a:p>
            <a:pPr lvl="1"/>
            <a:r>
              <a:rPr lang="en-US" altLang="ja-JP" dirty="0"/>
              <a:t>Analysis 2-b: Subjective analysis of CSs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F4F44A2-31F2-CD29-3546-DD4B8DB6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Overview of the analyses with the LEAD dataset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CFE8D8C-F1D2-9646-8100-23166A2B5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627EE5-1E42-674A-9A60-D2E78F8884E8}" type="slidenum">
              <a:rPr lang="ja-JP" altLang="en-US" smtClean="0"/>
              <a:pPr/>
              <a:t>16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84085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62199-FDF8-7EB0-BB79-A63C6EE14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5979CD5-23A5-2541-E291-F074193A1529}"/>
              </a:ext>
            </a:extLst>
          </p:cNvPr>
          <p:cNvSpPr/>
          <p:nvPr/>
        </p:nvSpPr>
        <p:spPr>
          <a:xfrm>
            <a:off x="337947" y="1745397"/>
            <a:ext cx="11469940" cy="316293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b="1">
              <a:solidFill>
                <a:sysClr val="windowText" lastClr="000000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F4A00E3E-3F73-022D-3AC6-00090BAA4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ja-JP"/>
              <a:t>Purpose: </a:t>
            </a:r>
            <a:r>
              <a:rPr lang="en-US" altLang="ja-JP"/>
              <a:t>To make the variations in strong labels distinguishable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7600F51A-E76C-D470-C0C1-4A3973E97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Analysis 1: Categorizing the variations in strong labels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601F258-D211-6F34-D92E-1F008688F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627EE5-1E42-674A-9A60-D2E78F8884E8}" type="slidenum">
              <a:rPr lang="ja-JP" altLang="en-US" smtClean="0"/>
              <a:pPr/>
              <a:t>17</a:t>
            </a:fld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F61E05A-2531-CF1D-91F5-7D331B377E69}"/>
              </a:ext>
            </a:extLst>
          </p:cNvPr>
          <p:cNvSpPr/>
          <p:nvPr/>
        </p:nvSpPr>
        <p:spPr>
          <a:xfrm>
            <a:off x="501670" y="2458837"/>
            <a:ext cx="5499736" cy="626746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>
                <a:solidFill>
                  <a:sysClr val="windowText" lastClr="000000"/>
                </a:solidFill>
              </a:rPr>
              <a:t>Label deletion</a:t>
            </a:r>
            <a:endParaRPr kumimoji="1" lang="ja-JP" altLang="en-US" sz="2800" b="1">
              <a:solidFill>
                <a:sysClr val="windowText" lastClr="000000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68A2B18-42F6-88C4-8198-2D5F56DFA10F}"/>
              </a:ext>
            </a:extLst>
          </p:cNvPr>
          <p:cNvSpPr/>
          <p:nvPr/>
        </p:nvSpPr>
        <p:spPr>
          <a:xfrm>
            <a:off x="501670" y="3275103"/>
            <a:ext cx="5499736" cy="626746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>
                <a:solidFill>
                  <a:sysClr val="windowText" lastClr="000000"/>
                </a:solidFill>
              </a:rPr>
              <a:t>Label insertion</a:t>
            </a:r>
            <a:endParaRPr kumimoji="1" lang="ja-JP" altLang="en-US" sz="2800" b="1">
              <a:solidFill>
                <a:sysClr val="windowText" lastClr="00000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42B7001-ECF0-F90C-7F73-EA14734E79E8}"/>
              </a:ext>
            </a:extLst>
          </p:cNvPr>
          <p:cNvSpPr/>
          <p:nvPr/>
        </p:nvSpPr>
        <p:spPr>
          <a:xfrm>
            <a:off x="6526924" y="2458836"/>
            <a:ext cx="5070235" cy="986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>
                <a:solidFill>
                  <a:sysClr val="windowText" lastClr="000000"/>
                </a:solidFill>
              </a:rPr>
              <a:t>Label substitution</a:t>
            </a:r>
            <a:endParaRPr kumimoji="1" lang="ja-JP" altLang="en-US" sz="2800" b="1">
              <a:solidFill>
                <a:sysClr val="windowText" lastClr="00000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9254BD8-8CC8-2375-5854-538590843F31}"/>
              </a:ext>
            </a:extLst>
          </p:cNvPr>
          <p:cNvSpPr/>
          <p:nvPr/>
        </p:nvSpPr>
        <p:spPr>
          <a:xfrm>
            <a:off x="337947" y="5054836"/>
            <a:ext cx="11469940" cy="103306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b="1">
              <a:solidFill>
                <a:sysClr val="windowText" lastClr="0000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4541927-478D-0969-5243-687522FBB606}"/>
              </a:ext>
            </a:extLst>
          </p:cNvPr>
          <p:cNvSpPr/>
          <p:nvPr/>
        </p:nvSpPr>
        <p:spPr>
          <a:xfrm>
            <a:off x="501669" y="4091369"/>
            <a:ext cx="5499737" cy="626746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ja-JP" sz="2800" b="1">
                <a:solidFill>
                  <a:sysClr val="windowText" lastClr="000000"/>
                </a:solidFill>
              </a:rPr>
              <a:t>Label integration</a:t>
            </a:r>
            <a:endParaRPr kumimoji="1" lang="ja-JP" altLang="en-US" sz="2800" b="1">
              <a:solidFill>
                <a:sysClr val="windowText" lastClr="00000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16C0209-826B-BC59-F32A-8BDA7666D0B6}"/>
              </a:ext>
            </a:extLst>
          </p:cNvPr>
          <p:cNvSpPr/>
          <p:nvPr/>
        </p:nvSpPr>
        <p:spPr>
          <a:xfrm>
            <a:off x="6526924" y="3731176"/>
            <a:ext cx="5074955" cy="986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ja-JP" sz="2800" b="1">
                <a:solidFill>
                  <a:sysClr val="windowText" lastClr="000000"/>
                </a:solidFill>
              </a:rPr>
              <a:t>Hierarchical label substitution</a:t>
            </a:r>
            <a:endParaRPr kumimoji="1" lang="ja-JP" altLang="en-US" sz="2800" b="1">
              <a:solidFill>
                <a:sysClr val="windowText" lastClr="00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C75CD06-D7BF-2165-93A5-F04639B79C5D}"/>
              </a:ext>
            </a:extLst>
          </p:cNvPr>
          <p:cNvSpPr txBox="1"/>
          <p:nvPr/>
        </p:nvSpPr>
        <p:spPr>
          <a:xfrm>
            <a:off x="347377" y="1745397"/>
            <a:ext cx="5110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/>
              <a:t>Variations in sound event classes</a:t>
            </a:r>
            <a:endParaRPr kumimoji="1" lang="ja-JP" altLang="en-US" sz="2800" b="1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F72425E-31E5-9AF4-C960-EAB537AE8FED}"/>
              </a:ext>
            </a:extLst>
          </p:cNvPr>
          <p:cNvSpPr txBox="1"/>
          <p:nvPr/>
        </p:nvSpPr>
        <p:spPr>
          <a:xfrm>
            <a:off x="337947" y="5074444"/>
            <a:ext cx="5432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/>
              <a:t>Temporal variations </a:t>
            </a:r>
            <a:r>
              <a:rPr lang="en-US" altLang="ja-JP" sz="2800" b="1"/>
              <a:t>in</a:t>
            </a:r>
            <a:r>
              <a:rPr kumimoji="1" lang="en-US" altLang="ja-JP" sz="2800" b="1"/>
              <a:t> </a:t>
            </a:r>
            <a:r>
              <a:rPr lang="en-US" altLang="ja-JP" sz="2800" b="1"/>
              <a:t>s</a:t>
            </a:r>
            <a:r>
              <a:rPr kumimoji="1" lang="en-US" altLang="ja-JP" sz="2800" b="1"/>
              <a:t>trong labels</a:t>
            </a:r>
            <a:endParaRPr kumimoji="1" lang="ja-JP" altLang="en-US" sz="2800" b="1"/>
          </a:p>
        </p:txBody>
      </p:sp>
    </p:spTree>
    <p:extLst>
      <p:ext uri="{BB962C8B-B14F-4D97-AF65-F5344CB8AC3E}">
        <p14:creationId xmlns:p14="http://schemas.microsoft.com/office/powerpoint/2010/main" val="132755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46C08-0064-CF99-57FC-00FC79FFC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B9C75E5-0375-9E37-C363-A7CEB8FF3055}"/>
              </a:ext>
            </a:extLst>
          </p:cNvPr>
          <p:cNvSpPr/>
          <p:nvPr/>
        </p:nvSpPr>
        <p:spPr>
          <a:xfrm>
            <a:off x="337947" y="1745397"/>
            <a:ext cx="11469940" cy="316293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b="1">
              <a:solidFill>
                <a:sysClr val="windowText" lastClr="000000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409DDB56-F337-339C-C0B9-8F2BC902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ja-JP"/>
              <a:t>Purpose: </a:t>
            </a:r>
            <a:r>
              <a:rPr lang="en-US" altLang="ja-JP"/>
              <a:t>To make the variations in strong labels distinguishable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9B991C6-2473-A83A-26DA-79247E98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Analysis 1: Categorizing the variations in strong labels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08A1F5C-9B48-7576-E7F0-D8DA11D20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627EE5-1E42-674A-9A60-D2E78F8884E8}" type="slidenum">
              <a:rPr lang="ja-JP" altLang="en-US" smtClean="0"/>
              <a:pPr/>
              <a:t>18</a:t>
            </a:fld>
            <a:endParaRPr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5144342-6E48-FC84-C878-C9B1F5EC1D19}"/>
              </a:ext>
            </a:extLst>
          </p:cNvPr>
          <p:cNvSpPr/>
          <p:nvPr/>
        </p:nvSpPr>
        <p:spPr>
          <a:xfrm>
            <a:off x="6526924" y="2458836"/>
            <a:ext cx="5070235" cy="986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>
                <a:solidFill>
                  <a:sysClr val="windowText" lastClr="000000"/>
                </a:solidFill>
              </a:rPr>
              <a:t>Label substitution</a:t>
            </a:r>
            <a:endParaRPr kumimoji="1" lang="ja-JP" altLang="en-US" sz="2800" b="1">
              <a:solidFill>
                <a:sysClr val="windowText" lastClr="000000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3DF5E8A-B8B1-A6CE-5148-089193B717D6}"/>
              </a:ext>
            </a:extLst>
          </p:cNvPr>
          <p:cNvSpPr/>
          <p:nvPr/>
        </p:nvSpPr>
        <p:spPr>
          <a:xfrm>
            <a:off x="501670" y="3275103"/>
            <a:ext cx="5499736" cy="626746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>
                <a:solidFill>
                  <a:sysClr val="windowText" lastClr="000000"/>
                </a:solidFill>
              </a:rPr>
              <a:t>Label insertion</a:t>
            </a:r>
            <a:endParaRPr kumimoji="1" lang="ja-JP" altLang="en-US" sz="2800" b="1">
              <a:solidFill>
                <a:sysClr val="windowText" lastClr="00000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EEA4B28-0550-D003-F0C4-54C992A791FF}"/>
              </a:ext>
            </a:extLst>
          </p:cNvPr>
          <p:cNvSpPr/>
          <p:nvPr/>
        </p:nvSpPr>
        <p:spPr>
          <a:xfrm>
            <a:off x="337947" y="5054836"/>
            <a:ext cx="11469940" cy="103306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b="1">
              <a:solidFill>
                <a:sysClr val="windowText" lastClr="00000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40CA57E-5751-5D96-053B-406454571E97}"/>
              </a:ext>
            </a:extLst>
          </p:cNvPr>
          <p:cNvSpPr/>
          <p:nvPr/>
        </p:nvSpPr>
        <p:spPr>
          <a:xfrm>
            <a:off x="6526924" y="3731176"/>
            <a:ext cx="5074955" cy="986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ja-JP" sz="2800" b="1">
                <a:solidFill>
                  <a:sysClr val="windowText" lastClr="000000"/>
                </a:solidFill>
              </a:rPr>
              <a:t>Hierarchical label substitution</a:t>
            </a:r>
            <a:endParaRPr kumimoji="1" lang="ja-JP" altLang="en-US" sz="2800" b="1">
              <a:solidFill>
                <a:sysClr val="windowText" lastClr="0000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1C46C07-1AB7-5CA0-B6FD-700B468A8E8B}"/>
              </a:ext>
            </a:extLst>
          </p:cNvPr>
          <p:cNvSpPr/>
          <p:nvPr/>
        </p:nvSpPr>
        <p:spPr>
          <a:xfrm>
            <a:off x="501669" y="4091369"/>
            <a:ext cx="5499737" cy="626746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ja-JP" sz="2800" b="1">
                <a:solidFill>
                  <a:sysClr val="windowText" lastClr="000000"/>
                </a:solidFill>
              </a:rPr>
              <a:t>Label integration</a:t>
            </a:r>
            <a:endParaRPr kumimoji="1" lang="ja-JP" altLang="en-US" sz="2800" b="1">
              <a:solidFill>
                <a:sysClr val="windowText" lastClr="00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86FE978-9D66-85D1-2952-9BB18B192B2B}"/>
              </a:ext>
            </a:extLst>
          </p:cNvPr>
          <p:cNvSpPr txBox="1"/>
          <p:nvPr/>
        </p:nvSpPr>
        <p:spPr>
          <a:xfrm>
            <a:off x="347377" y="1745397"/>
            <a:ext cx="5110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/>
              <a:t>Variations in sound event classes</a:t>
            </a:r>
            <a:endParaRPr kumimoji="1" lang="ja-JP" altLang="en-US" sz="2800" b="1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8C6EB2D-ECA1-6694-2CDE-43ADF3BD05AA}"/>
              </a:ext>
            </a:extLst>
          </p:cNvPr>
          <p:cNvSpPr txBox="1"/>
          <p:nvPr/>
        </p:nvSpPr>
        <p:spPr>
          <a:xfrm>
            <a:off x="337947" y="5074444"/>
            <a:ext cx="5432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/>
              <a:t>Temporal variations </a:t>
            </a:r>
            <a:r>
              <a:rPr lang="en-US" altLang="ja-JP" sz="2800" b="1"/>
              <a:t>in</a:t>
            </a:r>
            <a:r>
              <a:rPr kumimoji="1" lang="en-US" altLang="ja-JP" sz="2800" b="1"/>
              <a:t> </a:t>
            </a:r>
            <a:r>
              <a:rPr lang="en-US" altLang="ja-JP" sz="2800" b="1"/>
              <a:t>s</a:t>
            </a:r>
            <a:r>
              <a:rPr kumimoji="1" lang="en-US" altLang="ja-JP" sz="2800" b="1"/>
              <a:t>trong labels</a:t>
            </a:r>
            <a:endParaRPr kumimoji="1" lang="ja-JP" altLang="en-US" sz="2800" b="1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F821B3B-D3C8-09E2-03E0-8F95C837F2F2}"/>
              </a:ext>
            </a:extLst>
          </p:cNvPr>
          <p:cNvSpPr/>
          <p:nvPr/>
        </p:nvSpPr>
        <p:spPr>
          <a:xfrm>
            <a:off x="501670" y="2458837"/>
            <a:ext cx="5499736" cy="6267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>
                <a:solidFill>
                  <a:sysClr val="windowText" lastClr="000000"/>
                </a:solidFill>
              </a:rPr>
              <a:t>Label deletion</a:t>
            </a:r>
            <a:endParaRPr kumimoji="1" lang="ja-JP" altLang="en-US" sz="2800" b="1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388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8677E-293D-FB5C-63EB-E82C9587D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02478423-F08E-F80D-FE84-148669A6A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ja-JP"/>
              <a:t>An event label which is not assigned to an expected sound event</a:t>
            </a:r>
            <a:endParaRPr lang="en-US" altLang="ja-JP"/>
          </a:p>
          <a:p>
            <a:pPr lvl="1"/>
            <a:r>
              <a:rPr lang="en-US" altLang="ja-JP"/>
              <a:t>e.g., “bird_singing” in b006.wav</a:t>
            </a:r>
          </a:p>
          <a:p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8358136-9191-EBF1-F525-310248F8A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Label deletion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653E7A8-DD01-5047-8EAA-DA8620EF4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627EE5-1E42-674A-9A60-D2E78F8884E8}" type="slidenum">
              <a:rPr lang="ja-JP" altLang="en-US" smtClean="0"/>
              <a:pPr/>
              <a:t>19</a:t>
            </a:fld>
            <a:endParaRPr lang="ja-JP" altLang="en-US"/>
          </a:p>
        </p:txBody>
      </p:sp>
      <p:pic>
        <p:nvPicPr>
          <p:cNvPr id="6" name="図 5" descr="グラフ, 棒グラフ&#10;&#10;自動的に生成された説明">
            <a:extLst>
              <a:ext uri="{FF2B5EF4-FFF2-40B4-BE49-F238E27FC236}">
                <a16:creationId xmlns:a16="http://schemas.microsoft.com/office/drawing/2014/main" id="{DD052827-190C-281A-B811-A6B3ADEEBC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66" t="2491" r="2474" b="13173"/>
          <a:stretch/>
        </p:blipFill>
        <p:spPr>
          <a:xfrm>
            <a:off x="3447109" y="2348390"/>
            <a:ext cx="5297781" cy="449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70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2A2D082D-7A60-7DC9-8D77-EA3884A10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ja-JP"/>
              <a:t>Task of estimating the </a:t>
            </a:r>
            <a:r>
              <a:rPr lang="en-US" altLang="ja-JP"/>
              <a:t>types, onsets, and offsets of sound events</a:t>
            </a:r>
            <a:r>
              <a:rPr lang="en-US" altLang="ja-JP" sz="2000"/>
              <a:t>[1, 2]</a:t>
            </a:r>
            <a:endParaRPr lang="en-US" altLang="ja-JP"/>
          </a:p>
          <a:p>
            <a:pPr lvl="1"/>
            <a:r>
              <a:rPr lang="en-US" altLang="ja-JP"/>
              <a:t>e.g., “children,” “people walking”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F53DC2F-159D-B3E2-AADD-B76AFCC4C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Background: Sound event detection (SED)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6DEE12-BBDA-CC8C-F212-1661743877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627EE5-1E42-674A-9A60-D2E78F8884E8}" type="slidenum">
              <a:rPr lang="ja-JP" altLang="en-US" smtClean="0"/>
              <a:pPr/>
              <a:t>2</a:t>
            </a:fld>
            <a:endParaRPr lang="ja-JP" altLang="en-US"/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86E6A073-B66B-87DD-28E9-A0652D8E5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959" y="1965803"/>
            <a:ext cx="5700081" cy="449211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956DBCC-2D90-ADC1-B3CF-86275B439492}"/>
              </a:ext>
            </a:extLst>
          </p:cNvPr>
          <p:cNvSpPr txBox="1"/>
          <p:nvPr/>
        </p:nvSpPr>
        <p:spPr>
          <a:xfrm>
            <a:off x="0" y="6399555"/>
            <a:ext cx="11461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kumimoji="1" lang="en-US" altLang="ja-JP" sz="1200"/>
              <a:t>[1] A. Mesaros, et al., “Sound event detection in the DCASE 2017 challenge,” IEEE/ACM Transactions on Audio, Speech, and Language Processing, vol. 27, no. 6, pp. 992–1006, 2019.</a:t>
            </a:r>
          </a:p>
          <a:p>
            <a:pPr algn="l" rtl="0"/>
            <a:r>
              <a:rPr kumimoji="1" lang="en-US" altLang="ja-JP" sz="1200"/>
              <a:t>[2] A. Mesaros, et al., “Sound event detection: A tutorial,” IEEE Signal Processing Magazine, vol. 38, no. 5, pp. 67–83, 2021.</a:t>
            </a:r>
            <a:endParaRPr lang="en" altLang="ja-JP" sz="12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46801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BAFDA-4C30-79A9-59CC-BBA16EDE9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テーブル&#10;&#10;自動的に生成された説明">
            <a:extLst>
              <a:ext uri="{FF2B5EF4-FFF2-40B4-BE49-F238E27FC236}">
                <a16:creationId xmlns:a16="http://schemas.microsoft.com/office/drawing/2014/main" id="{EE3659E5-4FFF-93CF-2B42-7B3B7044D60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69" y="3583813"/>
            <a:ext cx="12080606" cy="1784751"/>
          </a:xfrm>
          <a:prstGeom prst="rect">
            <a:avLst/>
          </a:prstGeom>
        </p:spPr>
      </p:pic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7C9C227F-BC4D-41A5-80FB-36B6BAE11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ja-JP"/>
              <a:t>Investigating the differences of average CSs between real-world and </a:t>
            </a:r>
            <a:r>
              <a:rPr kumimoji="1" lang="en-US" altLang="ja-JP"/>
              <a:t>synthetic</a:t>
            </a:r>
            <a:r>
              <a:rPr kumimoji="1" lang="en" altLang="ja-JP"/>
              <a:t> sounds</a:t>
            </a:r>
            <a:endParaRPr lang="en-US" altLang="ja-JP"/>
          </a:p>
          <a:p>
            <a:pPr lvl="1"/>
            <a:r>
              <a:rPr kumimoji="1" lang="en" altLang="ja-JP"/>
              <a:t>No significant difference can be seen between the average CSs of URBAN-SED and other datasets.</a:t>
            </a:r>
            <a:endParaRPr kumimoji="1" lang="en-US" altLang="ja-JP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4AB9F90-746D-9F5D-41DF-31111BD00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627EE5-1E42-674A-9A60-D2E78F8884E8}" type="slidenum">
              <a:rPr lang="ja-JP" altLang="en-US" smtClean="0"/>
              <a:pPr/>
              <a:t>20</a:t>
            </a:fld>
            <a:endParaRPr lang="ja-JP" altLang="en-US"/>
          </a:p>
        </p:txBody>
      </p:sp>
      <p:sp>
        <p:nvSpPr>
          <p:cNvPr id="8" name="タイトル 2">
            <a:extLst>
              <a:ext uri="{FF2B5EF4-FFF2-40B4-BE49-F238E27FC236}">
                <a16:creationId xmlns:a16="http://schemas.microsoft.com/office/drawing/2014/main" id="{368256D7-398F-08B6-5578-8769F9430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Analysis 2-a: Objective analysis of CSs</a:t>
            </a:r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8FBB37B-1991-DCED-AFF1-1D511ED8B2C3}"/>
              </a:ext>
            </a:extLst>
          </p:cNvPr>
          <p:cNvSpPr/>
          <p:nvPr/>
        </p:nvSpPr>
        <p:spPr>
          <a:xfrm>
            <a:off x="4791480" y="3429001"/>
            <a:ext cx="5399902" cy="210682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24999C2-C220-6FA1-F4CA-010D7516CCE0}"/>
              </a:ext>
            </a:extLst>
          </p:cNvPr>
          <p:cNvSpPr/>
          <p:nvPr/>
        </p:nvSpPr>
        <p:spPr>
          <a:xfrm>
            <a:off x="10290236" y="3438207"/>
            <a:ext cx="1743823" cy="210682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6620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C5658-6670-429B-5D31-FF205A4DB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6F685319-094F-5BE0-F5BF-C41AE1CB0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730" y="2325423"/>
            <a:ext cx="7929433" cy="4515216"/>
          </a:xfrm>
          <a:prstGeom prst="rect">
            <a:avLst/>
          </a:prstGeom>
        </p:spPr>
      </p:pic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10DAAA42-6282-4BD9-C798-B0CF218CC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Visualizing the relationship between CSs and 20 strong labels</a:t>
            </a:r>
          </a:p>
          <a:p>
            <a:pPr lvl="1"/>
            <a:r>
              <a:rPr kumimoji="1" lang="en-US" altLang="ja-JP"/>
              <a:t>Temporally </a:t>
            </a:r>
            <a:r>
              <a:rPr kumimoji="1" lang="en" altLang="ja-JP"/>
              <a:t>s</a:t>
            </a:r>
            <a:r>
              <a:rPr lang="en" altLang="ja-JP"/>
              <a:t>horter sound events with high CS were more likely to vary over time</a:t>
            </a:r>
            <a:r>
              <a:rPr kumimoji="1" lang="en-US" altLang="ja-JP"/>
              <a:t>.</a:t>
            </a:r>
            <a:endParaRPr lang="en" altLang="ja-JP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58100B2-D091-67EE-8482-5100C3391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627EE5-1E42-674A-9A60-D2E78F8884E8}" type="slidenum">
              <a:rPr lang="ja-JP" altLang="en-US" smtClean="0"/>
              <a:pPr/>
              <a:t>21</a:t>
            </a:fld>
            <a:endParaRPr lang="ja-JP" altLang="en-US"/>
          </a:p>
        </p:txBody>
      </p:sp>
      <p:sp>
        <p:nvSpPr>
          <p:cNvPr id="8" name="タイトル 2">
            <a:extLst>
              <a:ext uri="{FF2B5EF4-FFF2-40B4-BE49-F238E27FC236}">
                <a16:creationId xmlns:a16="http://schemas.microsoft.com/office/drawing/2014/main" id="{51C1E10F-2B2D-0AA9-D8C8-F33E0CA6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Analysis 2-b: Subjective analysis of temporal CSs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EC2016E-E7F6-4000-A4F8-5C386922A59A}"/>
              </a:ext>
            </a:extLst>
          </p:cNvPr>
          <p:cNvSpPr txBox="1"/>
          <p:nvPr/>
        </p:nvSpPr>
        <p:spPr>
          <a:xfrm>
            <a:off x="9739203" y="2894413"/>
            <a:ext cx="155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Times New Roman" panose="02020603050405020304" pitchFamily="18" charset="0"/>
                <a:cs typeface="Times New Roman" panose="02020603050405020304" pitchFamily="18" charset="0"/>
              </a:rPr>
              <a:t>Very confident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60CABA9-B251-7AA0-5640-AD6AAF9F227B}"/>
              </a:ext>
            </a:extLst>
          </p:cNvPr>
          <p:cNvSpPr txBox="1"/>
          <p:nvPr/>
        </p:nvSpPr>
        <p:spPr>
          <a:xfrm>
            <a:off x="9739203" y="35962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Times New Roman" panose="02020603050405020304" pitchFamily="18" charset="0"/>
                <a:cs typeface="Times New Roman" panose="02020603050405020304" pitchFamily="18" charset="0"/>
              </a:rPr>
              <a:t>Confident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9C22C77-78AB-853A-90E1-A2D38B787F73}"/>
              </a:ext>
            </a:extLst>
          </p:cNvPr>
          <p:cNvSpPr txBox="1"/>
          <p:nvPr/>
        </p:nvSpPr>
        <p:spPr>
          <a:xfrm>
            <a:off x="9739203" y="43012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7546EB4-7F97-6C7B-4D20-A765296AB949}"/>
              </a:ext>
            </a:extLst>
          </p:cNvPr>
          <p:cNvSpPr txBox="1"/>
          <p:nvPr/>
        </p:nvSpPr>
        <p:spPr>
          <a:xfrm>
            <a:off x="9739203" y="500842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>
                <a:latin typeface="Times New Roman" panose="02020603050405020304" pitchFamily="18" charset="0"/>
                <a:cs typeface="Times New Roman" panose="02020603050405020304" pitchFamily="18" charset="0"/>
              </a:rPr>
              <a:t>Unconfident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A245F49-5E10-33A8-00E0-547FFE100C42}"/>
              </a:ext>
            </a:extLst>
          </p:cNvPr>
          <p:cNvSpPr txBox="1"/>
          <p:nvPr/>
        </p:nvSpPr>
        <p:spPr>
          <a:xfrm>
            <a:off x="9739203" y="5715570"/>
            <a:ext cx="1781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Times New Roman" panose="02020603050405020304" pitchFamily="18" charset="0"/>
                <a:cs typeface="Times New Roman" panose="02020603050405020304" pitchFamily="18" charset="0"/>
              </a:rPr>
              <a:t>Very unconfident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E158A1BE-B05C-119A-A29A-3E09A13380DA}"/>
              </a:ext>
            </a:extLst>
          </p:cNvPr>
          <p:cNvSpPr/>
          <p:nvPr/>
        </p:nvSpPr>
        <p:spPr>
          <a:xfrm>
            <a:off x="2514599" y="3605008"/>
            <a:ext cx="1292469" cy="1580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848EFB5-3BD5-0969-44CF-761A76269C70}"/>
              </a:ext>
            </a:extLst>
          </p:cNvPr>
          <p:cNvSpPr/>
          <p:nvPr/>
        </p:nvSpPr>
        <p:spPr>
          <a:xfrm>
            <a:off x="2514599" y="5017218"/>
            <a:ext cx="1292469" cy="1580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0408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7FFA4-7DB8-B72B-4C1C-FE5FDA5B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FC966B-33F3-7833-28C7-10E440BBE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627EE5-1E42-674A-9A60-D2E78F8884E8}" type="slidenum">
              <a:rPr lang="ja-JP" altLang="en-US" smtClean="0"/>
              <a:pPr/>
              <a:t>22</a:t>
            </a:fld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5C15CB-E070-75C3-E7CF-55443908E02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kumimoji="1" lang="en" altLang="ja-JP">
                <a:solidFill>
                  <a:schemeClr val="bg1">
                    <a:lumMod val="75000"/>
                  </a:schemeClr>
                </a:solidFill>
              </a:rPr>
              <a:t>Building the LEAD dataset</a:t>
            </a:r>
          </a:p>
          <a:p>
            <a:r>
              <a:rPr kumimoji="1" lang="en" altLang="ja-JP">
                <a:solidFill>
                  <a:schemeClr val="bg1">
                    <a:lumMod val="75000"/>
                  </a:schemeClr>
                </a:solidFill>
              </a:rPr>
              <a:t>Analyses with the LEAD dataset</a:t>
            </a:r>
          </a:p>
          <a:p>
            <a:r>
              <a:rPr kumimoji="1" lang="en" altLang="ja-JP"/>
              <a:t>Experiment with the LEAD dataset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D101A51-D07F-CA70-DC69-BD324A11B9F7}"/>
              </a:ext>
            </a:extLst>
          </p:cNvPr>
          <p:cNvSpPr/>
          <p:nvPr/>
        </p:nvSpPr>
        <p:spPr>
          <a:xfrm>
            <a:off x="2079171" y="163286"/>
            <a:ext cx="1001486" cy="489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07BEA71-B389-C6C3-B1DB-E18F19785034}"/>
              </a:ext>
            </a:extLst>
          </p:cNvPr>
          <p:cNvSpPr txBox="1"/>
          <p:nvPr/>
        </p:nvSpPr>
        <p:spPr>
          <a:xfrm>
            <a:off x="1977964" y="152400"/>
            <a:ext cx="5314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/>
              <a:t>Overview of our contributions</a:t>
            </a:r>
            <a:endParaRPr kumimoji="1" lang="ja-JP" altLang="en-US" sz="3200" b="1"/>
          </a:p>
        </p:txBody>
      </p:sp>
    </p:spTree>
    <p:extLst>
      <p:ext uri="{BB962C8B-B14F-4D97-AF65-F5344CB8AC3E}">
        <p14:creationId xmlns:p14="http://schemas.microsoft.com/office/powerpoint/2010/main" val="3239631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8C774-6E42-9C67-5FBF-317A560F7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15740DC0-85BB-8612-D07F-86AFFFC0A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Pseudo-detection performance with strong labels </a:t>
            </a:r>
          </a:p>
          <a:p>
            <a:pPr lvl="1"/>
            <a:r>
              <a:rPr lang="en-US" altLang="ja-JP"/>
              <a:t>Purpose: To Investigate the influence of the variations in strong labels on the detection performance in SED</a:t>
            </a:r>
          </a:p>
          <a:p>
            <a:pPr lvl="1"/>
            <a:r>
              <a:rPr lang="en-US" altLang="ja-JP"/>
              <a:t>We calculated a pseudo-detection performance for each data source of the LEAD dataset.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43EDA78-A085-B785-420E-8CA5A3C2C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Overview of the experiment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4492DA2-FFE9-5CAB-C6CB-232AFCAF5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627EE5-1E42-674A-9A60-D2E78F8884E8}" type="slidenum">
              <a:rPr lang="ja-JP" altLang="en-US" smtClean="0"/>
              <a:pPr/>
              <a:t>23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49671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99D10-BA2D-FB8A-95D7-185C25407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3A67A1D0-1F01-8EA8-F09B-297735C41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Picking up one annotator’s strong label as the ground truth</a:t>
            </a:r>
          </a:p>
          <a:p>
            <a:pPr lvl="1"/>
            <a:r>
              <a:rPr lang="en-US" altLang="ja-JP"/>
              <a:t>Calculating the metrics of the sound signals in each data source of the LEAD dataset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468D3B3-7107-0641-A590-72790840C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How to calculate the pseudo-metrics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8F71524-E18B-B712-4CDD-FB41EE524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627EE5-1E42-674A-9A60-D2E78F8884E8}" type="slidenum">
              <a:rPr lang="ja-JP" altLang="en-US" smtClean="0"/>
              <a:pPr/>
              <a:t>24</a:t>
            </a:fld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D2E4DAF-80CB-5B01-01AE-557DF79D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130" y="2362737"/>
            <a:ext cx="5189740" cy="4366244"/>
          </a:xfrm>
          <a:prstGeom prst="rect">
            <a:avLst/>
          </a:prstGeom>
        </p:spPr>
      </p:pic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DCAF0F7E-8941-2793-6A9B-AFF2F99D281D}"/>
              </a:ext>
            </a:extLst>
          </p:cNvPr>
          <p:cNvSpPr/>
          <p:nvPr/>
        </p:nvSpPr>
        <p:spPr>
          <a:xfrm>
            <a:off x="3848431" y="2449690"/>
            <a:ext cx="4762832" cy="3792084"/>
          </a:xfrm>
          <a:prstGeom prst="roundRect">
            <a:avLst>
              <a:gd name="adj" fmla="val 63"/>
            </a:avLst>
          </a:prstGeom>
          <a:solidFill>
            <a:schemeClr val="bg1">
              <a:lumMod val="85000"/>
              <a:alpha val="25048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タイトル 3">
            <a:extLst>
              <a:ext uri="{FF2B5EF4-FFF2-40B4-BE49-F238E27FC236}">
                <a16:creationId xmlns:a16="http://schemas.microsoft.com/office/drawing/2014/main" id="{82B45961-C6DC-108A-A904-4A8F3CB6C771}"/>
              </a:ext>
            </a:extLst>
          </p:cNvPr>
          <p:cNvSpPr txBox="1">
            <a:spLocks/>
          </p:cNvSpPr>
          <p:nvPr/>
        </p:nvSpPr>
        <p:spPr>
          <a:xfrm>
            <a:off x="9033717" y="2313154"/>
            <a:ext cx="2132456" cy="449025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000">
                <a:solidFill>
                  <a:schemeClr val="accent6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Ground truth</a:t>
            </a:r>
            <a:endParaRPr lang="ja-JP" altLang="en-US" sz="2000">
              <a:solidFill>
                <a:schemeClr val="accent6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タイトル 3">
            <a:extLst>
              <a:ext uri="{FF2B5EF4-FFF2-40B4-BE49-F238E27FC236}">
                <a16:creationId xmlns:a16="http://schemas.microsoft.com/office/drawing/2014/main" id="{E477DA1E-C548-D84A-AC95-DD3D917ECE5A}"/>
              </a:ext>
            </a:extLst>
          </p:cNvPr>
          <p:cNvSpPr txBox="1">
            <a:spLocks/>
          </p:cNvSpPr>
          <p:nvPr/>
        </p:nvSpPr>
        <p:spPr>
          <a:xfrm>
            <a:off x="9196770" y="2649613"/>
            <a:ext cx="2132456" cy="449025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000">
                <a:solidFill>
                  <a:schemeClr val="bg1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Predicted labels</a:t>
            </a:r>
            <a:endParaRPr lang="ja-JP" altLang="en-US" sz="2000">
              <a:solidFill>
                <a:schemeClr val="bg1">
                  <a:lumMod val="50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29A788CE-DD3D-CCF4-AD35-79862BA4F64F}"/>
              </a:ext>
            </a:extLst>
          </p:cNvPr>
          <p:cNvSpPr/>
          <p:nvPr/>
        </p:nvSpPr>
        <p:spPr>
          <a:xfrm>
            <a:off x="9054737" y="2504414"/>
            <a:ext cx="274320" cy="22645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5048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56D6ACEF-635D-6670-CFB4-16F6382EC4BE}"/>
              </a:ext>
            </a:extLst>
          </p:cNvPr>
          <p:cNvSpPr/>
          <p:nvPr/>
        </p:nvSpPr>
        <p:spPr>
          <a:xfrm>
            <a:off x="9055230" y="2838180"/>
            <a:ext cx="274320" cy="236958"/>
          </a:xfrm>
          <a:prstGeom prst="roundRect">
            <a:avLst>
              <a:gd name="adj" fmla="val 13731"/>
            </a:avLst>
          </a:prstGeom>
          <a:solidFill>
            <a:schemeClr val="bg1">
              <a:lumMod val="85000"/>
              <a:alpha val="25048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5DFEAB79-D75F-5858-7DC7-C4F5BEB1CDBA}"/>
              </a:ext>
            </a:extLst>
          </p:cNvPr>
          <p:cNvSpPr/>
          <p:nvPr/>
        </p:nvSpPr>
        <p:spPr>
          <a:xfrm>
            <a:off x="3848437" y="2449690"/>
            <a:ext cx="4762832" cy="161345"/>
          </a:xfrm>
          <a:prstGeom prst="roundRect">
            <a:avLst>
              <a:gd name="adj" fmla="val 0"/>
            </a:avLst>
          </a:prstGeom>
          <a:solidFill>
            <a:schemeClr val="accent6">
              <a:lumMod val="60000"/>
              <a:lumOff val="40000"/>
              <a:alpha val="25048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6143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050F0-99D3-CB20-6532-49117AD1F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0E3D6368-404F-12F2-814E-94A3EAA20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Picking up one annotator’s strong label as the ground truth</a:t>
            </a:r>
          </a:p>
          <a:p>
            <a:pPr lvl="1"/>
            <a:r>
              <a:rPr lang="en-US" altLang="ja-JP"/>
              <a:t>Calculating the metrics of the sound signals in each data source of the LEAD dataset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8A3D624-DB2A-EAD1-944C-54B9909E6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How to calculate the pseudo-metrics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8C4EE05-7ACB-A9FD-D4ED-D4A175132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627EE5-1E42-674A-9A60-D2E78F8884E8}" type="slidenum">
              <a:rPr lang="ja-JP" altLang="en-US" smtClean="0"/>
              <a:pPr/>
              <a:t>25</a:t>
            </a:fld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9F78F28-C01A-9D30-254E-C88B5BEF1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130" y="2362737"/>
            <a:ext cx="5189740" cy="4366244"/>
          </a:xfrm>
          <a:prstGeom prst="rect">
            <a:avLst/>
          </a:prstGeom>
        </p:spPr>
      </p:pic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C2F58B53-BD4F-193A-1BF6-DE55CA8FCCC3}"/>
              </a:ext>
            </a:extLst>
          </p:cNvPr>
          <p:cNvSpPr/>
          <p:nvPr/>
        </p:nvSpPr>
        <p:spPr>
          <a:xfrm>
            <a:off x="3848431" y="2449690"/>
            <a:ext cx="4762832" cy="3792084"/>
          </a:xfrm>
          <a:prstGeom prst="roundRect">
            <a:avLst>
              <a:gd name="adj" fmla="val 63"/>
            </a:avLst>
          </a:prstGeom>
          <a:solidFill>
            <a:schemeClr val="bg1">
              <a:lumMod val="85000"/>
              <a:alpha val="25048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タイトル 3">
            <a:extLst>
              <a:ext uri="{FF2B5EF4-FFF2-40B4-BE49-F238E27FC236}">
                <a16:creationId xmlns:a16="http://schemas.microsoft.com/office/drawing/2014/main" id="{8178C9B4-CF03-656B-F20E-A6F3A820EAC8}"/>
              </a:ext>
            </a:extLst>
          </p:cNvPr>
          <p:cNvSpPr txBox="1">
            <a:spLocks/>
          </p:cNvSpPr>
          <p:nvPr/>
        </p:nvSpPr>
        <p:spPr>
          <a:xfrm>
            <a:off x="9033717" y="2313154"/>
            <a:ext cx="2132456" cy="449025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000">
                <a:solidFill>
                  <a:schemeClr val="accent6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Ground truth</a:t>
            </a:r>
            <a:endParaRPr lang="ja-JP" altLang="en-US" sz="2000">
              <a:solidFill>
                <a:schemeClr val="accent6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タイトル 3">
            <a:extLst>
              <a:ext uri="{FF2B5EF4-FFF2-40B4-BE49-F238E27FC236}">
                <a16:creationId xmlns:a16="http://schemas.microsoft.com/office/drawing/2014/main" id="{F77FE209-6755-7398-6EE8-B754D67115A6}"/>
              </a:ext>
            </a:extLst>
          </p:cNvPr>
          <p:cNvSpPr txBox="1">
            <a:spLocks/>
          </p:cNvSpPr>
          <p:nvPr/>
        </p:nvSpPr>
        <p:spPr>
          <a:xfrm>
            <a:off x="9196770" y="2649613"/>
            <a:ext cx="2132456" cy="449025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000">
                <a:solidFill>
                  <a:schemeClr val="bg1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Predicted labels</a:t>
            </a:r>
            <a:endParaRPr lang="ja-JP" altLang="en-US" sz="2000">
              <a:solidFill>
                <a:schemeClr val="bg1">
                  <a:lumMod val="50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DA0F4450-C325-4B1B-BCE0-F2CE86893E62}"/>
              </a:ext>
            </a:extLst>
          </p:cNvPr>
          <p:cNvSpPr/>
          <p:nvPr/>
        </p:nvSpPr>
        <p:spPr>
          <a:xfrm>
            <a:off x="9054737" y="2504414"/>
            <a:ext cx="274320" cy="22645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5048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6E5028AB-B4DC-BCA8-0A5F-0116A6DC21F8}"/>
              </a:ext>
            </a:extLst>
          </p:cNvPr>
          <p:cNvSpPr/>
          <p:nvPr/>
        </p:nvSpPr>
        <p:spPr>
          <a:xfrm>
            <a:off x="9055230" y="2838180"/>
            <a:ext cx="274320" cy="236958"/>
          </a:xfrm>
          <a:prstGeom prst="roundRect">
            <a:avLst>
              <a:gd name="adj" fmla="val 13731"/>
            </a:avLst>
          </a:prstGeom>
          <a:solidFill>
            <a:schemeClr val="bg1">
              <a:lumMod val="85000"/>
              <a:alpha val="25048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566A40FA-F3D4-9C90-58D0-87D5DF84E399}"/>
              </a:ext>
            </a:extLst>
          </p:cNvPr>
          <p:cNvSpPr/>
          <p:nvPr/>
        </p:nvSpPr>
        <p:spPr>
          <a:xfrm>
            <a:off x="3848437" y="2625535"/>
            <a:ext cx="4762832" cy="161345"/>
          </a:xfrm>
          <a:prstGeom prst="roundRect">
            <a:avLst>
              <a:gd name="adj" fmla="val 0"/>
            </a:avLst>
          </a:prstGeom>
          <a:solidFill>
            <a:schemeClr val="accent6">
              <a:lumMod val="60000"/>
              <a:lumOff val="40000"/>
              <a:alpha val="25048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9967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28F46-1B50-1A91-3EE2-B370EE149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712A2B98-3868-D319-F5B4-890614D5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Picking up one annotator’s strong label as the ground truth</a:t>
            </a:r>
          </a:p>
          <a:p>
            <a:pPr lvl="1"/>
            <a:r>
              <a:rPr lang="en-US" altLang="ja-JP"/>
              <a:t>Calculating the metrics of the sound signals in each data source of the LEAD dataset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59E3F2C-89AC-4FC4-D901-6CC71ACCD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How to calculate the pseudo-metrics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E75931-C489-1495-2ADC-84C3517CA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627EE5-1E42-674A-9A60-D2E78F8884E8}" type="slidenum">
              <a:rPr lang="ja-JP" altLang="en-US" smtClean="0"/>
              <a:pPr/>
              <a:t>26</a:t>
            </a:fld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06BD9EC-90FE-7526-3B52-0BD2E164D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130" y="2362737"/>
            <a:ext cx="5189740" cy="4366244"/>
          </a:xfrm>
          <a:prstGeom prst="rect">
            <a:avLst/>
          </a:prstGeom>
        </p:spPr>
      </p:pic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C10D89F3-6BE5-57C0-C4FC-69DF2A7FCA85}"/>
              </a:ext>
            </a:extLst>
          </p:cNvPr>
          <p:cNvSpPr/>
          <p:nvPr/>
        </p:nvSpPr>
        <p:spPr>
          <a:xfrm>
            <a:off x="3848431" y="2449690"/>
            <a:ext cx="4762832" cy="3792084"/>
          </a:xfrm>
          <a:prstGeom prst="roundRect">
            <a:avLst>
              <a:gd name="adj" fmla="val 63"/>
            </a:avLst>
          </a:prstGeom>
          <a:solidFill>
            <a:schemeClr val="bg1">
              <a:lumMod val="85000"/>
              <a:alpha val="25048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タイトル 3">
            <a:extLst>
              <a:ext uri="{FF2B5EF4-FFF2-40B4-BE49-F238E27FC236}">
                <a16:creationId xmlns:a16="http://schemas.microsoft.com/office/drawing/2014/main" id="{807C0050-2229-BCD6-AD95-7231B4152077}"/>
              </a:ext>
            </a:extLst>
          </p:cNvPr>
          <p:cNvSpPr txBox="1">
            <a:spLocks/>
          </p:cNvSpPr>
          <p:nvPr/>
        </p:nvSpPr>
        <p:spPr>
          <a:xfrm>
            <a:off x="9033717" y="2313154"/>
            <a:ext cx="2132456" cy="449025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000">
                <a:solidFill>
                  <a:schemeClr val="accent6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Ground truth</a:t>
            </a:r>
            <a:endParaRPr lang="ja-JP" altLang="en-US" sz="2000">
              <a:solidFill>
                <a:schemeClr val="accent6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タイトル 3">
            <a:extLst>
              <a:ext uri="{FF2B5EF4-FFF2-40B4-BE49-F238E27FC236}">
                <a16:creationId xmlns:a16="http://schemas.microsoft.com/office/drawing/2014/main" id="{9B893AF2-01FD-A121-B786-EDAA3597DB72}"/>
              </a:ext>
            </a:extLst>
          </p:cNvPr>
          <p:cNvSpPr txBox="1">
            <a:spLocks/>
          </p:cNvSpPr>
          <p:nvPr/>
        </p:nvSpPr>
        <p:spPr>
          <a:xfrm>
            <a:off x="9196770" y="2649613"/>
            <a:ext cx="2132456" cy="449025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000">
                <a:solidFill>
                  <a:schemeClr val="bg1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Predicted labels</a:t>
            </a:r>
            <a:endParaRPr lang="ja-JP" altLang="en-US" sz="2000">
              <a:solidFill>
                <a:schemeClr val="bg1">
                  <a:lumMod val="50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0A65EE98-B421-46AD-4772-7646A5E72936}"/>
              </a:ext>
            </a:extLst>
          </p:cNvPr>
          <p:cNvSpPr/>
          <p:nvPr/>
        </p:nvSpPr>
        <p:spPr>
          <a:xfrm>
            <a:off x="9054737" y="2504414"/>
            <a:ext cx="274320" cy="22645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5048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04B9CA5F-D1C2-43F1-37AB-3B64B7A0C33D}"/>
              </a:ext>
            </a:extLst>
          </p:cNvPr>
          <p:cNvSpPr/>
          <p:nvPr/>
        </p:nvSpPr>
        <p:spPr>
          <a:xfrm>
            <a:off x="9055230" y="2838180"/>
            <a:ext cx="274320" cy="236958"/>
          </a:xfrm>
          <a:prstGeom prst="roundRect">
            <a:avLst>
              <a:gd name="adj" fmla="val 13731"/>
            </a:avLst>
          </a:prstGeom>
          <a:solidFill>
            <a:schemeClr val="bg1">
              <a:lumMod val="85000"/>
              <a:alpha val="25048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28580C3C-2296-D671-78ED-E2EA38E02289}"/>
              </a:ext>
            </a:extLst>
          </p:cNvPr>
          <p:cNvSpPr/>
          <p:nvPr/>
        </p:nvSpPr>
        <p:spPr>
          <a:xfrm>
            <a:off x="3848437" y="6072121"/>
            <a:ext cx="4762832" cy="161345"/>
          </a:xfrm>
          <a:prstGeom prst="roundRect">
            <a:avLst>
              <a:gd name="adj" fmla="val 0"/>
            </a:avLst>
          </a:prstGeom>
          <a:solidFill>
            <a:schemeClr val="accent6">
              <a:lumMod val="60000"/>
              <a:lumOff val="40000"/>
              <a:alpha val="25048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0001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9EA7E-FC80-87B4-8133-4689161DD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D7DA7A97-1D56-10DF-C037-94F1AA049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01" y="964149"/>
            <a:ext cx="11337582" cy="5574478"/>
          </a:xfrm>
        </p:spPr>
        <p:txBody>
          <a:bodyPr/>
          <a:lstStyle/>
          <a:p>
            <a:r>
              <a:rPr lang="en-US" altLang="ja-JP"/>
              <a:t>Segment-based micro-F-score </a:t>
            </a:r>
            <a:r>
              <a:rPr lang="en-US" altLang="ja-JP" sz="2000"/>
              <a:t>[1]</a:t>
            </a:r>
            <a:endParaRPr lang="en-US" altLang="ja-JP"/>
          </a:p>
          <a:p>
            <a:r>
              <a:rPr lang="en-US" altLang="ja-JP"/>
              <a:t>Event-based micro-F-score </a:t>
            </a:r>
            <a:r>
              <a:rPr lang="en-US" altLang="ja-JP" sz="2000"/>
              <a:t>[1]</a:t>
            </a:r>
            <a:endParaRPr lang="en-US" altLang="ja-JP"/>
          </a:p>
          <a:p>
            <a:r>
              <a:rPr lang="en-US" altLang="ja-JP"/>
              <a:t>Intersection-based micro-F-score </a:t>
            </a:r>
            <a:r>
              <a:rPr lang="en-US" altLang="ja-JP" sz="2000"/>
              <a:t>[2]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D4CC17C-EA7F-50EE-C7EC-F6FBEB591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Conditions of metrics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4128704-3FBC-C9C9-DBF9-F199E69948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627EE5-1E42-674A-9A60-D2E78F8884E8}" type="slidenum">
              <a:rPr lang="ja-JP" altLang="en-US" smtClean="0"/>
              <a:pPr/>
              <a:t>27</a:t>
            </a:fld>
            <a:endParaRPr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B5D381-5FCC-8CE6-D2EC-6E0AC5EFF942}"/>
              </a:ext>
            </a:extLst>
          </p:cNvPr>
          <p:cNvSpPr txBox="1"/>
          <p:nvPr/>
        </p:nvSpPr>
        <p:spPr>
          <a:xfrm>
            <a:off x="0" y="6396335"/>
            <a:ext cx="11461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/>
              <a:t>[1] </a:t>
            </a:r>
            <a:r>
              <a:rPr kumimoji="1" lang="en" altLang="ja-JP" sz="1200"/>
              <a:t>A. Mesaros, et al., “Metrics for polyphonic sound event detection,” Applied Sciences, vol. 6, no. 6, p. 1–17, 2016.</a:t>
            </a:r>
          </a:p>
          <a:p>
            <a:r>
              <a:rPr lang="en" altLang="ja-JP" sz="1200"/>
              <a:t>[2] C. Bilen, et al., “A framework for the robust evaluation of sound event detection,” Proc. ICASSP, pp. 61–65, 2020.</a:t>
            </a:r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2566551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2E2DB-979C-A31B-8B73-13355248F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FF007F9-A9BE-6DC7-5499-A7E05E9607E2}"/>
              </a:ext>
            </a:extLst>
          </p:cNvPr>
          <p:cNvSpPr/>
          <p:nvPr/>
        </p:nvSpPr>
        <p:spPr>
          <a:xfrm>
            <a:off x="3309730" y="3148598"/>
            <a:ext cx="4502426" cy="1088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080EBA68-D944-1A68-190E-A9442A6D6193}"/>
              </a:ext>
            </a:extLst>
          </p:cNvPr>
          <p:cNvCxnSpPr>
            <a:cxnSpLocks/>
          </p:cNvCxnSpPr>
          <p:nvPr/>
        </p:nvCxnSpPr>
        <p:spPr>
          <a:xfrm>
            <a:off x="2384899" y="3692978"/>
            <a:ext cx="6440555" cy="0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022F4F1-BFD7-B41D-1FFE-41F2D26E4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01" y="964545"/>
            <a:ext cx="11337582" cy="5574478"/>
          </a:xfrm>
        </p:spPr>
        <p:txBody>
          <a:bodyPr/>
          <a:lstStyle/>
          <a:p>
            <a:r>
              <a:rPr lang="en-US" altLang="ja-JP"/>
              <a:t>Event-based micro-F-score </a:t>
            </a:r>
            <a:r>
              <a:rPr lang="en-US" altLang="ja-JP" sz="2000"/>
              <a:t>[1]</a:t>
            </a:r>
            <a:endParaRPr lang="en-US" altLang="ja-JP"/>
          </a:p>
          <a:p>
            <a:pPr lvl="1"/>
            <a:r>
              <a:rPr lang="en-US" altLang="ja-JP"/>
              <a:t>Collar: 0.20 seconds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90689C8-AE36-8656-E9A3-2569F9163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Conditions of metrics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CA7E307-8EFE-D7E2-0106-4735F188D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627EE5-1E42-674A-9A60-D2E78F8884E8}" type="slidenum">
              <a:rPr lang="ja-JP" altLang="en-US" smtClean="0"/>
              <a:pPr/>
              <a:t>28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F540035-EC82-2CA8-6A45-A3B974E71F74}"/>
              </a:ext>
            </a:extLst>
          </p:cNvPr>
          <p:cNvSpPr txBox="1"/>
          <p:nvPr/>
        </p:nvSpPr>
        <p:spPr>
          <a:xfrm>
            <a:off x="0" y="6396335"/>
            <a:ext cx="11461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/>
              <a:t>[1] </a:t>
            </a:r>
            <a:r>
              <a:rPr kumimoji="1" lang="en" altLang="ja-JP" sz="1200"/>
              <a:t>A. Mesaros, et al., “Metrics for polyphonic sound event detection,” Applied Sciences, vol. 6, no. 6, p. 1–17, 2016.</a:t>
            </a:r>
          </a:p>
          <a:p>
            <a:r>
              <a:rPr lang="en" altLang="ja-JP" sz="1200"/>
              <a:t>[2] C. Bilen, et al., “A framework for the robust evaluation of sound event detection,” Proc. ICASSP, pp. 61–65, 2020.</a:t>
            </a:r>
            <a:endParaRPr kumimoji="1" lang="ja-JP" altLang="en-US" sz="1200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B81779F9-1FF9-6E49-DB87-167648D0283D}"/>
              </a:ext>
            </a:extLst>
          </p:cNvPr>
          <p:cNvSpPr/>
          <p:nvPr/>
        </p:nvSpPr>
        <p:spPr>
          <a:xfrm>
            <a:off x="3602932" y="3434561"/>
            <a:ext cx="4348372" cy="535101"/>
          </a:xfrm>
          <a:prstGeom prst="roundRect">
            <a:avLst>
              <a:gd name="adj" fmla="val 743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87949B7-1C26-DCBB-7F3D-C22C39E068B4}"/>
              </a:ext>
            </a:extLst>
          </p:cNvPr>
          <p:cNvSpPr txBox="1"/>
          <p:nvPr/>
        </p:nvSpPr>
        <p:spPr>
          <a:xfrm>
            <a:off x="2993585" y="2644955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/>
              <a:t>Start</a:t>
            </a:r>
            <a:endParaRPr kumimoji="1" lang="ja-JP" altLang="en-US" b="1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32847DC-DD5C-2FA3-F8D8-7E7FBFA7E296}"/>
              </a:ext>
            </a:extLst>
          </p:cNvPr>
          <p:cNvSpPr txBox="1"/>
          <p:nvPr/>
        </p:nvSpPr>
        <p:spPr>
          <a:xfrm>
            <a:off x="7540286" y="268428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/>
              <a:t>End</a:t>
            </a:r>
            <a:endParaRPr kumimoji="1" lang="ja-JP" altLang="en-US" b="1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C585D6BC-412D-8BDC-5FBD-281C0FBCDF40}"/>
              </a:ext>
            </a:extLst>
          </p:cNvPr>
          <p:cNvCxnSpPr>
            <a:cxnSpLocks/>
          </p:cNvCxnSpPr>
          <p:nvPr/>
        </p:nvCxnSpPr>
        <p:spPr>
          <a:xfrm>
            <a:off x="3309730" y="3007178"/>
            <a:ext cx="0" cy="156482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31ECD04-0865-FFED-00C8-31792B928FAE}"/>
              </a:ext>
            </a:extLst>
          </p:cNvPr>
          <p:cNvCxnSpPr>
            <a:cxnSpLocks/>
          </p:cNvCxnSpPr>
          <p:nvPr/>
        </p:nvCxnSpPr>
        <p:spPr>
          <a:xfrm>
            <a:off x="7825408" y="3006123"/>
            <a:ext cx="0" cy="156482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3F05AAF0-F0CB-7172-4479-E92111AE81F4}"/>
              </a:ext>
            </a:extLst>
          </p:cNvPr>
          <p:cNvCxnSpPr>
            <a:cxnSpLocks/>
          </p:cNvCxnSpPr>
          <p:nvPr/>
        </p:nvCxnSpPr>
        <p:spPr>
          <a:xfrm>
            <a:off x="2841204" y="3014287"/>
            <a:ext cx="0" cy="156482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816FD81-F6A3-E0CF-2168-3142C2DDCE42}"/>
              </a:ext>
            </a:extLst>
          </p:cNvPr>
          <p:cNvCxnSpPr>
            <a:cxnSpLocks/>
          </p:cNvCxnSpPr>
          <p:nvPr/>
        </p:nvCxnSpPr>
        <p:spPr>
          <a:xfrm>
            <a:off x="3784216" y="3014287"/>
            <a:ext cx="0" cy="156482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6D9D190B-9FB3-0883-0D4B-8CED55B3AE5E}"/>
              </a:ext>
            </a:extLst>
          </p:cNvPr>
          <p:cNvCxnSpPr>
            <a:cxnSpLocks/>
          </p:cNvCxnSpPr>
          <p:nvPr/>
        </p:nvCxnSpPr>
        <p:spPr>
          <a:xfrm>
            <a:off x="7337042" y="3014287"/>
            <a:ext cx="0" cy="156482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7150CB4A-8932-5164-909B-44F1D2F8C31F}"/>
              </a:ext>
            </a:extLst>
          </p:cNvPr>
          <p:cNvCxnSpPr>
            <a:cxnSpLocks/>
          </p:cNvCxnSpPr>
          <p:nvPr/>
        </p:nvCxnSpPr>
        <p:spPr>
          <a:xfrm>
            <a:off x="8299796" y="3014287"/>
            <a:ext cx="0" cy="156482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FB72505F-305C-946B-A8CA-51915B34032C}"/>
              </a:ext>
            </a:extLst>
          </p:cNvPr>
          <p:cNvCxnSpPr/>
          <p:nvPr/>
        </p:nvCxnSpPr>
        <p:spPr>
          <a:xfrm>
            <a:off x="2841204" y="4579110"/>
            <a:ext cx="46852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6AD0DA39-C74D-2791-F92A-BBC50AB74DE0}"/>
              </a:ext>
            </a:extLst>
          </p:cNvPr>
          <p:cNvCxnSpPr/>
          <p:nvPr/>
        </p:nvCxnSpPr>
        <p:spPr>
          <a:xfrm>
            <a:off x="3315690" y="4579110"/>
            <a:ext cx="46852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1E594422-E7DA-6BCB-CB2C-B1255A2CB3F5}"/>
              </a:ext>
            </a:extLst>
          </p:cNvPr>
          <p:cNvCxnSpPr/>
          <p:nvPr/>
        </p:nvCxnSpPr>
        <p:spPr>
          <a:xfrm>
            <a:off x="7343630" y="4570946"/>
            <a:ext cx="46852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D1D8BAA1-A7E3-28F7-CBEE-7DCC98AD8066}"/>
              </a:ext>
            </a:extLst>
          </p:cNvPr>
          <p:cNvCxnSpPr/>
          <p:nvPr/>
        </p:nvCxnSpPr>
        <p:spPr>
          <a:xfrm>
            <a:off x="7831270" y="4570946"/>
            <a:ext cx="46852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40177B0-E70E-D525-617C-278CB7A7B2AC}"/>
              </a:ext>
            </a:extLst>
          </p:cNvPr>
          <p:cNvSpPr txBox="1"/>
          <p:nvPr/>
        </p:nvSpPr>
        <p:spPr>
          <a:xfrm>
            <a:off x="3181102" y="461830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>
                <a:solidFill>
                  <a:schemeClr val="accent6"/>
                </a:solidFill>
              </a:rPr>
              <a:t>Collar</a:t>
            </a:r>
            <a:endParaRPr kumimoji="1" lang="ja-JP" altLang="en-US" b="1">
              <a:solidFill>
                <a:schemeClr val="accent6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6A5056E-E8D1-2747-0534-1F87C3799C39}"/>
              </a:ext>
            </a:extLst>
          </p:cNvPr>
          <p:cNvSpPr txBox="1"/>
          <p:nvPr/>
        </p:nvSpPr>
        <p:spPr>
          <a:xfrm>
            <a:off x="7696682" y="461830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>
                <a:solidFill>
                  <a:schemeClr val="accent6"/>
                </a:solidFill>
              </a:rPr>
              <a:t>Collar</a:t>
            </a:r>
            <a:endParaRPr kumimoji="1" lang="ja-JP" altLang="en-US" b="1">
              <a:solidFill>
                <a:schemeClr val="accent6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0DB58327-6978-E9C9-1B31-3B2A0425EA45}"/>
              </a:ext>
            </a:extLst>
          </p:cNvPr>
          <p:cNvSpPr txBox="1"/>
          <p:nvPr/>
        </p:nvSpPr>
        <p:spPr>
          <a:xfrm>
            <a:off x="8855159" y="3482804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/>
              <a:t>Time</a:t>
            </a:r>
            <a:endParaRPr kumimoji="1" lang="ja-JP" altLang="en-US" b="1"/>
          </a:p>
        </p:txBody>
      </p:sp>
      <p:sp>
        <p:nvSpPr>
          <p:cNvPr id="30" name="角丸四角形 29">
            <a:extLst>
              <a:ext uri="{FF2B5EF4-FFF2-40B4-BE49-F238E27FC236}">
                <a16:creationId xmlns:a16="http://schemas.microsoft.com/office/drawing/2014/main" id="{674509D7-F332-B9AC-41E0-7CCC548A598D}"/>
              </a:ext>
            </a:extLst>
          </p:cNvPr>
          <p:cNvSpPr/>
          <p:nvPr/>
        </p:nvSpPr>
        <p:spPr>
          <a:xfrm>
            <a:off x="8685426" y="1988429"/>
            <a:ext cx="546832" cy="389721"/>
          </a:xfrm>
          <a:prstGeom prst="roundRect">
            <a:avLst>
              <a:gd name="adj" fmla="val 743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CF56685-7314-8330-BBF0-3C83FEC3005F}"/>
              </a:ext>
            </a:extLst>
          </p:cNvPr>
          <p:cNvSpPr/>
          <p:nvPr/>
        </p:nvSpPr>
        <p:spPr>
          <a:xfrm>
            <a:off x="8685425" y="2523952"/>
            <a:ext cx="546833" cy="3740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タイトル 3">
            <a:extLst>
              <a:ext uri="{FF2B5EF4-FFF2-40B4-BE49-F238E27FC236}">
                <a16:creationId xmlns:a16="http://schemas.microsoft.com/office/drawing/2014/main" id="{22C1922D-A62C-355F-6AD9-E7446DF9A59C}"/>
              </a:ext>
            </a:extLst>
          </p:cNvPr>
          <p:cNvSpPr txBox="1">
            <a:spLocks/>
          </p:cNvSpPr>
          <p:nvPr/>
        </p:nvSpPr>
        <p:spPr>
          <a:xfrm>
            <a:off x="9163818" y="1892888"/>
            <a:ext cx="2132456" cy="449025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000">
                <a:latin typeface="+mn-lt"/>
                <a:cs typeface="Times New Roman" panose="02020603050405020304" pitchFamily="18" charset="0"/>
              </a:rPr>
              <a:t>Predicted labels</a:t>
            </a:r>
            <a:endParaRPr lang="ja-JP" altLang="en-US" sz="200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3" name="タイトル 3">
            <a:extLst>
              <a:ext uri="{FF2B5EF4-FFF2-40B4-BE49-F238E27FC236}">
                <a16:creationId xmlns:a16="http://schemas.microsoft.com/office/drawing/2014/main" id="{F37350AE-3642-3C1C-38E6-A9DE254E0A4E}"/>
              </a:ext>
            </a:extLst>
          </p:cNvPr>
          <p:cNvSpPr txBox="1">
            <a:spLocks/>
          </p:cNvSpPr>
          <p:nvPr/>
        </p:nvSpPr>
        <p:spPr>
          <a:xfrm>
            <a:off x="9011418" y="2405713"/>
            <a:ext cx="2132456" cy="449025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000">
                <a:latin typeface="+mn-lt"/>
                <a:cs typeface="Times New Roman" panose="02020603050405020304" pitchFamily="18" charset="0"/>
              </a:rPr>
              <a:t>Ground truth</a:t>
            </a:r>
            <a:endParaRPr lang="ja-JP" altLang="en-US" sz="200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241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57D32-6606-859F-7A7D-E0D71B08B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コンテンツ プレースホルダー 1">
                <a:extLst>
                  <a:ext uri="{FF2B5EF4-FFF2-40B4-BE49-F238E27FC236}">
                    <a16:creationId xmlns:a16="http://schemas.microsoft.com/office/drawing/2014/main" id="{BB07522B-E602-31B3-F313-AD40582349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5201" y="964545"/>
                <a:ext cx="11337582" cy="5574478"/>
              </a:xfrm>
            </p:spPr>
            <p:txBody>
              <a:bodyPr/>
              <a:lstStyle/>
              <a:p>
                <a:r>
                  <a:rPr lang="en-US" altLang="ja-JP"/>
                  <a:t>Intersection-based micro-F-score </a:t>
                </a:r>
                <a:r>
                  <a:rPr lang="en-US" altLang="ja-JP" sz="2000"/>
                  <a:t>[2]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𝐺𝑇𝐶</m:t>
                        </m:r>
                      </m:sub>
                    </m:sSub>
                    <m:r>
                      <a:rPr lang="en-US" altLang="ja-JP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endParaRPr lang="en-US" altLang="ja-JP" b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altLang="ja-JP">
                    <a:ea typeface="Cambria Math" panose="02040503050406030204" pitchFamily="18" charset="0"/>
                  </a:rPr>
                  <a:t>GTC: ground truth intersection criterion</a:t>
                </a:r>
                <a:endParaRPr lang="en-US" altLang="ja-JP" b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𝐷𝑇𝐶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endParaRPr lang="en-US" altLang="ja-JP" b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altLang="ja-JP" b="0">
                    <a:ea typeface="Cambria Math" panose="02040503050406030204" pitchFamily="18" charset="0"/>
                  </a:rPr>
                  <a:t>DTC: detection tolerance criterion</a:t>
                </a:r>
              </a:p>
            </p:txBody>
          </p:sp>
        </mc:Choice>
        <mc:Fallback xmlns="">
          <p:sp>
            <p:nvSpPr>
              <p:cNvPr id="2" name="コンテンツ プレースホルダー 1">
                <a:extLst>
                  <a:ext uri="{FF2B5EF4-FFF2-40B4-BE49-F238E27FC236}">
                    <a16:creationId xmlns:a16="http://schemas.microsoft.com/office/drawing/2014/main" id="{BB07522B-E602-31B3-F313-AD4058234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201" y="964545"/>
                <a:ext cx="11337582" cy="5574478"/>
              </a:xfrm>
              <a:blipFill>
                <a:blip r:embed="rId3"/>
                <a:stretch>
                  <a:fillRect t="-6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タイトル 2">
            <a:extLst>
              <a:ext uri="{FF2B5EF4-FFF2-40B4-BE49-F238E27FC236}">
                <a16:creationId xmlns:a16="http://schemas.microsoft.com/office/drawing/2014/main" id="{9279C19F-D7DF-606D-D7FF-56C92BEBC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Conditions of metrics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6CA9138-160E-30C5-C70A-2CEA2057D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627EE5-1E42-674A-9A60-D2E78F8884E8}" type="slidenum">
              <a:rPr lang="ja-JP" altLang="en-US" smtClean="0"/>
              <a:pPr/>
              <a:t>29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1488579-4A5E-D4A1-A1E2-9570C82EFBD5}"/>
              </a:ext>
            </a:extLst>
          </p:cNvPr>
          <p:cNvSpPr txBox="1"/>
          <p:nvPr/>
        </p:nvSpPr>
        <p:spPr>
          <a:xfrm>
            <a:off x="0" y="6396335"/>
            <a:ext cx="11461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/>
              <a:t>[1] </a:t>
            </a:r>
            <a:r>
              <a:rPr kumimoji="1" lang="en" altLang="ja-JP" sz="1200"/>
              <a:t>A. Mesaros, et al., “Metrics for polyphonic sound event detection,” Applied Sciences, vol. 6, no. 6, p. 1–17, 2016.</a:t>
            </a:r>
          </a:p>
          <a:p>
            <a:r>
              <a:rPr lang="en" altLang="ja-JP" sz="1200"/>
              <a:t>[2] C. Bilen, et al., “A framework for the robust evaluation of sound event detection,” Proc. ICASSP, pp. 61–65, 2020.</a:t>
            </a:r>
            <a:endParaRPr kumimoji="1" lang="ja-JP" altLang="en-US" sz="1200"/>
          </a:p>
        </p:txBody>
      </p:sp>
      <p:pic>
        <p:nvPicPr>
          <p:cNvPr id="7" name="図 6" descr="グラフ&#10;&#10;中程度の精度で自動的に生成された説明">
            <a:extLst>
              <a:ext uri="{FF2B5EF4-FFF2-40B4-BE49-F238E27FC236}">
                <a16:creationId xmlns:a16="http://schemas.microsoft.com/office/drawing/2014/main" id="{9AA9F5C6-E8C3-62B5-2466-5EE48BC2A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37" y="4864985"/>
            <a:ext cx="1117339" cy="1327852"/>
          </a:xfrm>
          <a:prstGeom prst="rect">
            <a:avLst/>
          </a:prstGeom>
        </p:spPr>
      </p:pic>
      <p:pic>
        <p:nvPicPr>
          <p:cNvPr id="9" name="図 8" descr="箱ひげ図 が含まれている画像&#10;&#10;自動的に生成された説明">
            <a:extLst>
              <a:ext uri="{FF2B5EF4-FFF2-40B4-BE49-F238E27FC236}">
                <a16:creationId xmlns:a16="http://schemas.microsoft.com/office/drawing/2014/main" id="{8551F048-6256-51C0-1DF0-9AFE5C12E6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882"/>
          <a:stretch/>
        </p:blipFill>
        <p:spPr>
          <a:xfrm>
            <a:off x="6504331" y="3493164"/>
            <a:ext cx="1084952" cy="128022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D6D2614-3000-BE03-E6C0-E7C4A252289B}"/>
              </a:ext>
            </a:extLst>
          </p:cNvPr>
          <p:cNvSpPr txBox="1"/>
          <p:nvPr/>
        </p:nvSpPr>
        <p:spPr>
          <a:xfrm>
            <a:off x="2908134" y="5384807"/>
            <a:ext cx="3098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/>
              <a:t>Detection tolerance criteria</a:t>
            </a:r>
            <a:endParaRPr kumimoji="1" lang="ja-JP" altLang="en-US" sz="2000" b="1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8554E03-F05F-AF8E-1FD3-44B722C0122A}"/>
              </a:ext>
            </a:extLst>
          </p:cNvPr>
          <p:cNvSpPr txBox="1"/>
          <p:nvPr/>
        </p:nvSpPr>
        <p:spPr>
          <a:xfrm>
            <a:off x="2593337" y="3938447"/>
            <a:ext cx="3728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/>
              <a:t>Ground truth intersection criteria</a:t>
            </a:r>
            <a:endParaRPr kumimoji="1" lang="ja-JP" altLang="en-US" sz="2000" b="1"/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B759E599-DDC8-1AC3-8FC2-57022407B88A}"/>
              </a:ext>
            </a:extLst>
          </p:cNvPr>
          <p:cNvSpPr/>
          <p:nvPr/>
        </p:nvSpPr>
        <p:spPr>
          <a:xfrm>
            <a:off x="8438000" y="4475264"/>
            <a:ext cx="546832" cy="389721"/>
          </a:xfrm>
          <a:prstGeom prst="roundRect">
            <a:avLst>
              <a:gd name="adj" fmla="val 743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28B3351-5720-1F4E-158F-6C7A289926F8}"/>
              </a:ext>
            </a:extLst>
          </p:cNvPr>
          <p:cNvSpPr/>
          <p:nvPr/>
        </p:nvSpPr>
        <p:spPr>
          <a:xfrm>
            <a:off x="8437999" y="5010787"/>
            <a:ext cx="546833" cy="3740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タイトル 3">
            <a:extLst>
              <a:ext uri="{FF2B5EF4-FFF2-40B4-BE49-F238E27FC236}">
                <a16:creationId xmlns:a16="http://schemas.microsoft.com/office/drawing/2014/main" id="{85D6A2D0-93CC-722E-85C9-86A46457E806}"/>
              </a:ext>
            </a:extLst>
          </p:cNvPr>
          <p:cNvSpPr txBox="1">
            <a:spLocks/>
          </p:cNvSpPr>
          <p:nvPr/>
        </p:nvSpPr>
        <p:spPr>
          <a:xfrm>
            <a:off x="8916392" y="4379723"/>
            <a:ext cx="2132456" cy="449025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000">
                <a:latin typeface="+mn-lt"/>
                <a:cs typeface="Times New Roman" panose="02020603050405020304" pitchFamily="18" charset="0"/>
              </a:rPr>
              <a:t>Predicted labels</a:t>
            </a:r>
            <a:endParaRPr lang="ja-JP" altLang="en-US" sz="200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5" name="タイトル 3">
            <a:extLst>
              <a:ext uri="{FF2B5EF4-FFF2-40B4-BE49-F238E27FC236}">
                <a16:creationId xmlns:a16="http://schemas.microsoft.com/office/drawing/2014/main" id="{6A03C14A-A861-693B-32ED-18B5D1FCDC52}"/>
              </a:ext>
            </a:extLst>
          </p:cNvPr>
          <p:cNvSpPr txBox="1">
            <a:spLocks/>
          </p:cNvSpPr>
          <p:nvPr/>
        </p:nvSpPr>
        <p:spPr>
          <a:xfrm>
            <a:off x="8763992" y="4892548"/>
            <a:ext cx="2132456" cy="449025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000">
                <a:latin typeface="+mn-lt"/>
                <a:cs typeface="Times New Roman" panose="02020603050405020304" pitchFamily="18" charset="0"/>
              </a:rPr>
              <a:t>Ground truth</a:t>
            </a:r>
            <a:endParaRPr lang="ja-JP" altLang="en-US" sz="200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548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CAE90-AB99-04B4-3CE1-2717AD31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123F107-8E1F-1EA6-1E92-079B9F0EA07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6166" y="1673169"/>
            <a:ext cx="6028616" cy="5184831"/>
          </a:xfrm>
          <a:prstGeom prst="rect">
            <a:avLst/>
          </a:prstGeom>
        </p:spPr>
      </p:pic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793D3058-3134-85E1-FDCC-6E6B4B174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Variations in the types, onsets, and offsets of sound events</a:t>
            </a:r>
          </a:p>
          <a:p>
            <a:pPr lvl="1"/>
            <a:r>
              <a:rPr lang="en" altLang="ja-JP"/>
              <a:t>different types, onsets and offsets depending on three annotators</a:t>
            </a:r>
            <a:endParaRPr lang="en-US" altLang="ja-JP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651EF48-0732-6FA3-D131-2413086A1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Problem: Annotating strong labels in SED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F2EA99-0196-C2C6-D1C4-2E3B4EC9C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627EE5-1E42-674A-9A60-D2E78F8884E8}" type="slidenum">
              <a:rPr lang="ja-JP" altLang="en-US" smtClean="0"/>
              <a:pPr/>
              <a:t>3</a:t>
            </a:fld>
            <a:endParaRPr lang="ja-JP" altLang="en-US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17EF4825-DD3A-08F8-0B03-51FD410F78EE}"/>
              </a:ext>
            </a:extLst>
          </p:cNvPr>
          <p:cNvGrpSpPr/>
          <p:nvPr/>
        </p:nvGrpSpPr>
        <p:grpSpPr>
          <a:xfrm>
            <a:off x="5323873" y="3355809"/>
            <a:ext cx="1420238" cy="395975"/>
            <a:chOff x="5496127" y="3504816"/>
            <a:chExt cx="1420238" cy="395975"/>
          </a:xfrm>
        </p:grpSpPr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C2CCAD8A-4255-6263-ECB3-A97431188DA5}"/>
                </a:ext>
              </a:extLst>
            </p:cNvPr>
            <p:cNvSpPr/>
            <p:nvPr/>
          </p:nvSpPr>
          <p:spPr>
            <a:xfrm>
              <a:off x="5496127" y="3504816"/>
              <a:ext cx="1420238" cy="395975"/>
            </a:xfrm>
            <a:prstGeom prst="roundRect">
              <a:avLst/>
            </a:prstGeom>
            <a:solidFill>
              <a:schemeClr val="bg1">
                <a:lumMod val="85000"/>
                <a:alpha val="6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F4FC355C-29DB-2FB8-33E3-7B7A2DD7F6FD}"/>
                </a:ext>
              </a:extLst>
            </p:cNvPr>
            <p:cNvSpPr txBox="1"/>
            <p:nvPr/>
          </p:nvSpPr>
          <p:spPr>
            <a:xfrm>
              <a:off x="5541771" y="3551289"/>
              <a:ext cx="13389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b="1">
                  <a:solidFill>
                    <a:schemeClr val="bg1"/>
                  </a:solidFill>
                  <a:latin typeface="+mn-ea"/>
                </a:rPr>
                <a:t>Annotator 1</a:t>
              </a:r>
              <a:endParaRPr kumimoji="1" lang="ja-JP" altLang="en-US" sz="1400" b="1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9C936CFB-5503-7F43-8BA5-7B25CA3B7B47}"/>
              </a:ext>
            </a:extLst>
          </p:cNvPr>
          <p:cNvGrpSpPr/>
          <p:nvPr/>
        </p:nvGrpSpPr>
        <p:grpSpPr>
          <a:xfrm>
            <a:off x="5333017" y="4466582"/>
            <a:ext cx="1420238" cy="395975"/>
            <a:chOff x="5496127" y="4528658"/>
            <a:chExt cx="1420238" cy="395975"/>
          </a:xfrm>
        </p:grpSpPr>
        <p:sp>
          <p:nvSpPr>
            <p:cNvPr id="15" name="角丸四角形 14">
              <a:extLst>
                <a:ext uri="{FF2B5EF4-FFF2-40B4-BE49-F238E27FC236}">
                  <a16:creationId xmlns:a16="http://schemas.microsoft.com/office/drawing/2014/main" id="{C938B429-BE25-088D-0B71-17E82F10ADA9}"/>
                </a:ext>
              </a:extLst>
            </p:cNvPr>
            <p:cNvSpPr/>
            <p:nvPr/>
          </p:nvSpPr>
          <p:spPr>
            <a:xfrm>
              <a:off x="5496127" y="4528658"/>
              <a:ext cx="1420238" cy="395975"/>
            </a:xfrm>
            <a:prstGeom prst="roundRect">
              <a:avLst/>
            </a:prstGeom>
            <a:solidFill>
              <a:schemeClr val="bg1">
                <a:lumMod val="85000"/>
                <a:alpha val="6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04B5673A-1FC1-2495-CCDD-29AE1A6720F8}"/>
                </a:ext>
              </a:extLst>
            </p:cNvPr>
            <p:cNvSpPr txBox="1"/>
            <p:nvPr/>
          </p:nvSpPr>
          <p:spPr>
            <a:xfrm>
              <a:off x="5531491" y="4581492"/>
              <a:ext cx="13271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b="1">
                  <a:solidFill>
                    <a:schemeClr val="bg1"/>
                  </a:solidFill>
                  <a:latin typeface="+mn-ea"/>
                </a:rPr>
                <a:t>Annotator 2</a:t>
              </a:r>
              <a:endParaRPr kumimoji="1" lang="ja-JP" altLang="en-US" sz="1400" b="1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93EA2002-D132-ABC7-A81C-5FFB8E64B16E}"/>
              </a:ext>
            </a:extLst>
          </p:cNvPr>
          <p:cNvGrpSpPr/>
          <p:nvPr/>
        </p:nvGrpSpPr>
        <p:grpSpPr>
          <a:xfrm>
            <a:off x="5349305" y="5623075"/>
            <a:ext cx="1420238" cy="395975"/>
            <a:chOff x="5496127" y="5577355"/>
            <a:chExt cx="1420238" cy="395975"/>
          </a:xfrm>
        </p:grpSpPr>
        <p:sp>
          <p:nvSpPr>
            <p:cNvPr id="16" name="角丸四角形 15">
              <a:extLst>
                <a:ext uri="{FF2B5EF4-FFF2-40B4-BE49-F238E27FC236}">
                  <a16:creationId xmlns:a16="http://schemas.microsoft.com/office/drawing/2014/main" id="{4651147F-709D-E022-6965-64D764124E44}"/>
                </a:ext>
              </a:extLst>
            </p:cNvPr>
            <p:cNvSpPr/>
            <p:nvPr/>
          </p:nvSpPr>
          <p:spPr>
            <a:xfrm>
              <a:off x="5496127" y="5577355"/>
              <a:ext cx="1420238" cy="395975"/>
            </a:xfrm>
            <a:prstGeom prst="roundRect">
              <a:avLst/>
            </a:prstGeom>
            <a:solidFill>
              <a:schemeClr val="bg1">
                <a:lumMod val="85000"/>
                <a:alpha val="6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E15CCF41-B0A6-FD44-79BD-2594C56B7317}"/>
                </a:ext>
              </a:extLst>
            </p:cNvPr>
            <p:cNvSpPr txBox="1"/>
            <p:nvPr/>
          </p:nvSpPr>
          <p:spPr>
            <a:xfrm>
              <a:off x="5538445" y="5616577"/>
              <a:ext cx="1317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b="1">
                  <a:solidFill>
                    <a:schemeClr val="bg1"/>
                  </a:solidFill>
                  <a:latin typeface="+mn-ea"/>
                </a:rPr>
                <a:t>Annotator </a:t>
              </a:r>
              <a:r>
                <a:rPr lang="en-US" altLang="ja-JP" sz="1400" b="1">
                  <a:solidFill>
                    <a:schemeClr val="bg1"/>
                  </a:solidFill>
                  <a:latin typeface="+mn-ea"/>
                </a:rPr>
                <a:t>3</a:t>
              </a:r>
              <a:endParaRPr kumimoji="1" lang="ja-JP" altLang="en-US" sz="1400" b="1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9319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A0764-9FC2-31B6-96B5-FB253C5C9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テーブル&#10;&#10;自動的に生成された説明">
            <a:extLst>
              <a:ext uri="{FF2B5EF4-FFF2-40B4-BE49-F238E27FC236}">
                <a16:creationId xmlns:a16="http://schemas.microsoft.com/office/drawing/2014/main" id="{5B199B84-BD99-2171-5967-D7E4223B3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535" y="2473516"/>
            <a:ext cx="7836849" cy="3452597"/>
          </a:xfrm>
          <a:prstGeom prst="rect">
            <a:avLst/>
          </a:prstGeom>
        </p:spPr>
      </p:pic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0ABD18A3-0560-5891-4297-709C72304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Event-based micro-F-score got lower performance than the intersection-based micro-F-score.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22491DC-91F4-70E8-5188-A2034D749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Pseudo-detection performance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F49956-43C3-89AB-4E51-7BD879234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627EE5-1E42-674A-9A60-D2E78F8884E8}" type="slidenum">
              <a:rPr lang="ja-JP" altLang="en-US" smtClean="0"/>
              <a:pPr/>
              <a:t>30</a:t>
            </a:fld>
            <a:endParaRPr lang="ja-JP" altLang="en-US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25713EB3-F180-213B-80C2-4EAE561EA30C}"/>
              </a:ext>
            </a:extLst>
          </p:cNvPr>
          <p:cNvSpPr/>
          <p:nvPr/>
        </p:nvSpPr>
        <p:spPr>
          <a:xfrm>
            <a:off x="4718675" y="2508432"/>
            <a:ext cx="2291938" cy="3427543"/>
          </a:xfrm>
          <a:prstGeom prst="roundRect">
            <a:avLst>
              <a:gd name="adj" fmla="val 5268"/>
            </a:avLst>
          </a:prstGeom>
          <a:solidFill>
            <a:schemeClr val="tx2">
              <a:lumMod val="60000"/>
              <a:lumOff val="40000"/>
              <a:alpha val="2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6BABAB-B6DF-445E-F1BA-031AD7C25F0B}"/>
              </a:ext>
            </a:extLst>
          </p:cNvPr>
          <p:cNvSpPr txBox="1"/>
          <p:nvPr/>
        </p:nvSpPr>
        <p:spPr>
          <a:xfrm>
            <a:off x="5289460" y="5935975"/>
            <a:ext cx="1102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>
                <a:solidFill>
                  <a:schemeClr val="tx2"/>
                </a:solidFill>
              </a:rPr>
              <a:t>Lower</a:t>
            </a:r>
            <a:endParaRPr kumimoji="1" lang="ja-JP" altLang="en-US" sz="28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026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78E5C-F831-08D9-EF4A-9F7A7F2A7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92983D07-E366-1672-6BBA-887416BEA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Influence of the collar setting on the detection performance</a:t>
            </a:r>
          </a:p>
          <a:p>
            <a:pPr lvl="1"/>
            <a:r>
              <a:rPr lang="en-US" altLang="ja-JP"/>
              <a:t>We checked the detection performance with various collar settings of the event-based micro-F-score using “water” in one sound signal.</a:t>
            </a:r>
          </a:p>
          <a:p>
            <a:pPr lvl="1"/>
            <a:r>
              <a:rPr lang="en-US" altLang="ja-JP"/>
              <a:t>The collars setting: intervals of 0.1 seconds from 0.0 to 5.0 seconds</a:t>
            </a:r>
          </a:p>
          <a:p>
            <a:pPr lvl="1"/>
            <a:endParaRPr lang="en-US" altLang="ja-JP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18E302F-25A4-C327-3E7C-BE3DDF89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Additional experiment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1F1CFA7-CE13-FF65-A4EB-3B4D504FA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627EE5-1E42-674A-9A60-D2E78F8884E8}" type="slidenum">
              <a:rPr lang="ja-JP" altLang="en-US" smtClean="0"/>
              <a:pPr/>
              <a:t>31</a:t>
            </a:fld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2EF5606-35BD-8C8F-7F3D-78E4CDFAD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590" y="2803819"/>
            <a:ext cx="4818820" cy="405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71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10A50-F229-FAA2-C3B5-63E97C619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940842ED-1328-8B2D-ACB6-5467A7AF2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Event-based micro-F-score rapidly increased up to 1.0 seconds.</a:t>
            </a:r>
          </a:p>
          <a:p>
            <a:pPr lvl="1"/>
            <a:r>
              <a:rPr lang="en-US" altLang="ja-JP"/>
              <a:t>Collar setting should be adjusted depending on the training data.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6034845-0894-065D-2877-89466E0D3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Event-based micro-F-score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7AC8809-88FB-06C6-C679-DF1C53221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627EE5-1E42-674A-9A60-D2E78F8884E8}" type="slidenum">
              <a:rPr lang="ja-JP" altLang="en-US" smtClean="0"/>
              <a:pPr/>
              <a:t>32</a:t>
            </a:fld>
            <a:endParaRPr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FACD014-D619-FE24-9D52-7D2CEB752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724" y="2067718"/>
            <a:ext cx="6216552" cy="470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13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70471-9A14-EC27-9605-34DB6B288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7148AF27-A40B-537F-0E5E-6F4BDA6B9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Purpose of our study</a:t>
            </a:r>
          </a:p>
          <a:p>
            <a:pPr lvl="1"/>
            <a:r>
              <a:rPr lang="en-US" altLang="ja-JP"/>
              <a:t>To gain a better understanding of the variations in strong labels</a:t>
            </a:r>
            <a:endParaRPr lang="en" altLang="ja-JP"/>
          </a:p>
          <a:p>
            <a:r>
              <a:rPr lang="en-US" altLang="ja-JP"/>
              <a:t>Contributions</a:t>
            </a:r>
          </a:p>
          <a:p>
            <a:pPr lvl="1"/>
            <a:r>
              <a:rPr lang="en-US" altLang="ja-JP"/>
              <a:t>Building a large-scale dataset including the variations</a:t>
            </a:r>
          </a:p>
          <a:p>
            <a:pPr lvl="1"/>
            <a:r>
              <a:rPr lang="en-US" altLang="ja-JP"/>
              <a:t>Analyses: Classification of the variations in strong labels</a:t>
            </a:r>
          </a:p>
          <a:p>
            <a:pPr lvl="1"/>
            <a:r>
              <a:rPr lang="en-US" altLang="ja-JP"/>
              <a:t>Experiment: The temporal variations in sound events affect the detection performance.</a:t>
            </a:r>
          </a:p>
          <a:p>
            <a:r>
              <a:rPr lang="en-US" altLang="ja-JP"/>
              <a:t>Future work</a:t>
            </a:r>
          </a:p>
          <a:p>
            <a:pPr lvl="1"/>
            <a:r>
              <a:rPr lang="en-US" altLang="ja-JP"/>
              <a:t>Development a robust model against the variations in strong labels with the LEAD dataset</a:t>
            </a:r>
          </a:p>
          <a:p>
            <a:endParaRPr lang="en-US" altLang="ja-JP"/>
          </a:p>
          <a:p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920D564-F105-5936-9D4F-9C962A47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Conclusion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0A37D9-EDC3-3E0F-D975-066E9D151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627EE5-1E42-674A-9A60-D2E78F8884E8}" type="slidenum">
              <a:rPr lang="ja-JP" altLang="en-US" smtClean="0"/>
              <a:pPr/>
              <a:t>33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4146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9D059-0C1A-2F9A-5609-1942A7169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75BB01E-BB67-6BB2-54AB-4D260174A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3200"/>
              <a:t>Visualization improves the quality of strong labels assigned to sound signals.</a:t>
            </a:r>
            <a:endParaRPr lang="en-US" altLang="ja-JP" sz="260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22FFB538-17AC-CF5F-BF1B-2558B66FC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76" y="40571"/>
            <a:ext cx="10738157" cy="734016"/>
          </a:xfrm>
        </p:spPr>
        <p:txBody>
          <a:bodyPr/>
          <a:lstStyle/>
          <a:p>
            <a:r>
              <a:rPr lang="en-US" altLang="ja-JP"/>
              <a:t>Related work 1: Effects of visualizations on the annotations </a:t>
            </a:r>
            <a:r>
              <a:rPr lang="en-US" altLang="ja-JP" sz="2000"/>
              <a:t>[1]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04FDB62-96A3-59A8-9279-E6F1ECDF04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627EE5-1E42-674A-9A60-D2E78F8884E8}" type="slidenum">
              <a:rPr lang="ja-JP" altLang="en-US" smtClean="0"/>
              <a:pPr/>
              <a:t>4</a:t>
            </a:fld>
            <a:endParaRPr lang="ja-JP" altLang="en-US"/>
          </a:p>
        </p:txBody>
      </p:sp>
      <p:pic>
        <p:nvPicPr>
          <p:cNvPr id="6" name="図 5" descr="グラフ, 箱ひげ図&#10;&#10;自動的に生成された説明">
            <a:extLst>
              <a:ext uri="{FF2B5EF4-FFF2-40B4-BE49-F238E27FC236}">
                <a16:creationId xmlns:a16="http://schemas.microsoft.com/office/drawing/2014/main" id="{D0A213D6-4B5B-80D3-2FD1-D5B00F663A2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130" y="1839772"/>
            <a:ext cx="11268799" cy="410234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73F34F4-AB62-9909-82D4-617A0A43C556}"/>
              </a:ext>
            </a:extLst>
          </p:cNvPr>
          <p:cNvSpPr txBox="1"/>
          <p:nvPr/>
        </p:nvSpPr>
        <p:spPr>
          <a:xfrm>
            <a:off x="5042319" y="5760786"/>
            <a:ext cx="6457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/>
              <a:t>NV: no visualization, W: waveform, S: spectrogram</a:t>
            </a:r>
            <a:endParaRPr kumimoji="1"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579896D-77FE-46CD-A3A0-95F6C6D61BF4}"/>
              </a:ext>
            </a:extLst>
          </p:cNvPr>
          <p:cNvSpPr txBox="1"/>
          <p:nvPr/>
        </p:nvSpPr>
        <p:spPr>
          <a:xfrm>
            <a:off x="-12970" y="6388340"/>
            <a:ext cx="11461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kumimoji="1" lang="en-US" altLang="ja-JP" sz="1200"/>
              <a:t>[1] M. Cartwright, et al., “Seeing sound: Investigating the effects of visualizations and complexity on crowdsourced audio annotations,” ACM Transactions on Computer-Human Interaction, vol. 1, no. 29, pp. 1–21, 2017</a:t>
            </a:r>
            <a:r>
              <a:rPr lang="en-US" altLang="ja-JP" sz="1200"/>
              <a:t>.</a:t>
            </a:r>
            <a:endParaRPr kumimoji="1" lang="en-US" altLang="ja-JP" sz="1200"/>
          </a:p>
        </p:txBody>
      </p:sp>
    </p:spTree>
    <p:extLst>
      <p:ext uri="{BB962C8B-B14F-4D97-AF65-F5344CB8AC3E}">
        <p14:creationId xmlns:p14="http://schemas.microsoft.com/office/powerpoint/2010/main" val="2003872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7A434-341B-CB7E-90D9-702122A09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5A39BE5A-AB54-8E3F-2E6D-AA9B1F4A0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3200"/>
              <a:t>Substitution of the annotation of strong labels with the annotation of multiple weak labels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62619DD-20D2-166B-0842-C089D144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Related work 2: </a:t>
            </a:r>
            <a:r>
              <a:rPr lang="en-US" altLang="ja-JP" sz="3200"/>
              <a:t>Reliable strong labels in SED </a:t>
            </a:r>
            <a:r>
              <a:rPr lang="en-US" altLang="ja-JP" sz="2000"/>
              <a:t>[1]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5933AEE-AFE6-3B6C-7E7A-AD6A0950F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627EE5-1E42-674A-9A60-D2E78F8884E8}" type="slidenum">
              <a:rPr lang="ja-JP" altLang="en-US" smtClean="0"/>
              <a:pPr/>
              <a:t>5</a:t>
            </a:fld>
            <a:endParaRPr lang="ja-JP" altLang="en-US"/>
          </a:p>
        </p:txBody>
      </p:sp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9E915045-5585-63FF-A028-62751833B30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60260" y="2006318"/>
            <a:ext cx="5071479" cy="354753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EA23A4C-35DA-0B77-280B-5BD157B878EA}"/>
              </a:ext>
            </a:extLst>
          </p:cNvPr>
          <p:cNvSpPr txBox="1"/>
          <p:nvPr/>
        </p:nvSpPr>
        <p:spPr>
          <a:xfrm>
            <a:off x="-1" y="6399198"/>
            <a:ext cx="11461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kumimoji="1" lang="en-US" altLang="ja-JP" sz="1200"/>
              <a:t>[1] I. Martín-</a:t>
            </a:r>
            <a:r>
              <a:rPr kumimoji="1" lang="en-US" altLang="ja-JP" sz="1200" err="1"/>
              <a:t>Morat</a:t>
            </a:r>
            <a:r>
              <a:rPr lang="en-US" altLang="ja-JP" sz="1200" err="1"/>
              <a:t>ó</a:t>
            </a:r>
            <a:r>
              <a:rPr kumimoji="1" lang="en-US" altLang="ja-JP" sz="1200"/>
              <a:t> et al., “Strong labeling of sound events using crowdsourced weak labels and annotator competence estimation,” IEEE/ACM Transactions on Audio, Speech, and Language Processing, vol. 31, pp. 902–914, 2023.</a:t>
            </a:r>
            <a:endParaRPr lang="en" altLang="ja-JP" sz="1200">
              <a:effectLst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1A1BFA8D-7C20-E467-BF51-F1A08FAE56CF}"/>
              </a:ext>
            </a:extLst>
          </p:cNvPr>
          <p:cNvSpPr/>
          <p:nvPr/>
        </p:nvSpPr>
        <p:spPr>
          <a:xfrm>
            <a:off x="1169478" y="5553857"/>
            <a:ext cx="9853043" cy="70813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800" b="1"/>
              <a:t>What are the characteristics of the variations in strong labels?</a:t>
            </a:r>
            <a:endParaRPr kumimoji="1" lang="ja-JP" altLang="en-US" sz="2800" b="1"/>
          </a:p>
        </p:txBody>
      </p:sp>
    </p:spTree>
    <p:extLst>
      <p:ext uri="{BB962C8B-B14F-4D97-AF65-F5344CB8AC3E}">
        <p14:creationId xmlns:p14="http://schemas.microsoft.com/office/powerpoint/2010/main" val="2884237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6F802AE-67A3-4E64-4263-E3A17255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627EE5-1E42-674A-9A60-D2E78F8884E8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0A6F8E-1CA0-66FA-E0E8-410CE374AF8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kumimoji="1" lang="en" altLang="ja-JP"/>
              <a:t>Building the LEAD dataset</a:t>
            </a:r>
          </a:p>
          <a:p>
            <a:r>
              <a:rPr kumimoji="1" lang="en" altLang="ja-JP"/>
              <a:t>Analyses with the LEAD dataset</a:t>
            </a:r>
          </a:p>
          <a:p>
            <a:r>
              <a:rPr kumimoji="1" lang="en" altLang="ja-JP"/>
              <a:t>Experiment with the LEAD dataset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E5B012B-3B9A-AEC8-B279-7B74CE195CCE}"/>
              </a:ext>
            </a:extLst>
          </p:cNvPr>
          <p:cNvSpPr/>
          <p:nvPr/>
        </p:nvSpPr>
        <p:spPr>
          <a:xfrm>
            <a:off x="2079171" y="163286"/>
            <a:ext cx="1001486" cy="489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E4122B6-CFF2-4CD9-EFF0-50DF5E72CFD0}"/>
              </a:ext>
            </a:extLst>
          </p:cNvPr>
          <p:cNvSpPr txBox="1"/>
          <p:nvPr/>
        </p:nvSpPr>
        <p:spPr>
          <a:xfrm>
            <a:off x="1977964" y="152400"/>
            <a:ext cx="5314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/>
              <a:t>Overview of our contributions</a:t>
            </a:r>
            <a:endParaRPr kumimoji="1" lang="ja-JP" altLang="en-US" sz="3200" b="1"/>
          </a:p>
        </p:txBody>
      </p:sp>
    </p:spTree>
    <p:extLst>
      <p:ext uri="{BB962C8B-B14F-4D97-AF65-F5344CB8AC3E}">
        <p14:creationId xmlns:p14="http://schemas.microsoft.com/office/powerpoint/2010/main" val="2687526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9F5D7-9D44-DDE7-9EE2-F45DE953E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BA21D23-75B9-8BD3-5898-686F6B178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627EE5-1E42-674A-9A60-D2E78F8884E8}" type="slidenum">
              <a:rPr lang="ja-JP" altLang="en-US" smtClean="0"/>
              <a:pPr/>
              <a:t>7</a:t>
            </a:fld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CE9AC0A-8C82-6906-D58E-46BD6A6102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kumimoji="1" lang="en" altLang="ja-JP"/>
              <a:t>Building the LEAD dataset</a:t>
            </a:r>
          </a:p>
          <a:p>
            <a:r>
              <a:rPr kumimoji="1" lang="en" altLang="ja-JP">
                <a:solidFill>
                  <a:schemeClr val="bg1">
                    <a:lumMod val="75000"/>
                  </a:schemeClr>
                </a:solidFill>
              </a:rPr>
              <a:t>Analyses with the LEAD dataset</a:t>
            </a:r>
          </a:p>
          <a:p>
            <a:r>
              <a:rPr kumimoji="1" lang="en" altLang="ja-JP">
                <a:solidFill>
                  <a:schemeClr val="bg1">
                    <a:lumMod val="75000"/>
                  </a:schemeClr>
                </a:solidFill>
              </a:rPr>
              <a:t>Experiment with the LEAD dataset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AF7DD2A-BE98-84CB-90C0-AFDA4D80DC9E}"/>
              </a:ext>
            </a:extLst>
          </p:cNvPr>
          <p:cNvSpPr/>
          <p:nvPr/>
        </p:nvSpPr>
        <p:spPr>
          <a:xfrm>
            <a:off x="2079171" y="163286"/>
            <a:ext cx="1001486" cy="489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D857B16-F301-2848-8516-C6D8D6DBF3B1}"/>
              </a:ext>
            </a:extLst>
          </p:cNvPr>
          <p:cNvSpPr txBox="1"/>
          <p:nvPr/>
        </p:nvSpPr>
        <p:spPr>
          <a:xfrm>
            <a:off x="1977964" y="152400"/>
            <a:ext cx="5314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/>
              <a:t>Overview of our contributions</a:t>
            </a:r>
            <a:endParaRPr kumimoji="1" lang="ja-JP" altLang="en-US" sz="3200" b="1"/>
          </a:p>
        </p:txBody>
      </p:sp>
    </p:spTree>
    <p:extLst>
      <p:ext uri="{BB962C8B-B14F-4D97-AF65-F5344CB8AC3E}">
        <p14:creationId xmlns:p14="http://schemas.microsoft.com/office/powerpoint/2010/main" val="3965048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0CF13-E7BE-1590-C772-A5731DA43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621CC8F9-A48A-859F-9405-965E40BE8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/>
              <a:t>Dataset for a better understanding of the variations in strong labels</a:t>
            </a:r>
          </a:p>
          <a:p>
            <a:pPr lvl="1"/>
            <a:r>
              <a:rPr lang="en-US" altLang="ja-JP"/>
              <a:t>The LEAD dataset provides distinct strong labels for each clip annotated by 20 different annotators</a:t>
            </a:r>
            <a:r>
              <a:rPr kumimoji="1" lang="en-US" altLang="ja-JP"/>
              <a:t>.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689A38C-9208-F95E-B52E-2C2A0BF3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Building the LEAD dataset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C76734-6A18-9AC2-131A-BDA819F53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627EE5-1E42-674A-9A60-D2E78F8884E8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DDB5C19-B019-BA3A-0977-935748163EF1}"/>
              </a:ext>
            </a:extLst>
          </p:cNvPr>
          <p:cNvSpPr/>
          <p:nvPr/>
        </p:nvSpPr>
        <p:spPr>
          <a:xfrm>
            <a:off x="1371699" y="2806011"/>
            <a:ext cx="1787563" cy="353771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6137BD5-907C-4459-51E3-CC66C3890184}"/>
              </a:ext>
            </a:extLst>
          </p:cNvPr>
          <p:cNvSpPr/>
          <p:nvPr/>
        </p:nvSpPr>
        <p:spPr>
          <a:xfrm>
            <a:off x="3597667" y="2955442"/>
            <a:ext cx="1971721" cy="331563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171E1C6-71F0-DA06-2E30-3766F930F13F}"/>
              </a:ext>
            </a:extLst>
          </p:cNvPr>
          <p:cNvSpPr/>
          <p:nvPr/>
        </p:nvSpPr>
        <p:spPr>
          <a:xfrm>
            <a:off x="5903683" y="2936639"/>
            <a:ext cx="1919859" cy="3325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18AAA08-C4FC-FB6C-733A-065596F1D779}"/>
              </a:ext>
            </a:extLst>
          </p:cNvPr>
          <p:cNvSpPr/>
          <p:nvPr/>
        </p:nvSpPr>
        <p:spPr>
          <a:xfrm>
            <a:off x="8595056" y="2946733"/>
            <a:ext cx="1919859" cy="331563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A3435D4-5C7E-B32C-6300-2050F07FAB51}"/>
              </a:ext>
            </a:extLst>
          </p:cNvPr>
          <p:cNvSpPr/>
          <p:nvPr/>
        </p:nvSpPr>
        <p:spPr>
          <a:xfrm>
            <a:off x="3447860" y="2806011"/>
            <a:ext cx="7262197" cy="3537715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タイトル 3">
            <a:extLst>
              <a:ext uri="{FF2B5EF4-FFF2-40B4-BE49-F238E27FC236}">
                <a16:creationId xmlns:a16="http://schemas.microsoft.com/office/drawing/2014/main" id="{DBFF550E-DF37-48C2-B766-D1A600AE6DFD}"/>
              </a:ext>
            </a:extLst>
          </p:cNvPr>
          <p:cNvSpPr txBox="1">
            <a:spLocks/>
          </p:cNvSpPr>
          <p:nvPr/>
        </p:nvSpPr>
        <p:spPr>
          <a:xfrm>
            <a:off x="5644671" y="2321128"/>
            <a:ext cx="2868574" cy="448611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800">
                <a:solidFill>
                  <a:schemeClr val="accent6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LEAD dataset</a:t>
            </a:r>
            <a:endParaRPr lang="ja-JP" altLang="en-US" sz="2800">
              <a:solidFill>
                <a:schemeClr val="accent6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1" name="グラフィックス 10" descr="ユーザー 単色塗りつぶし">
            <a:extLst>
              <a:ext uri="{FF2B5EF4-FFF2-40B4-BE49-F238E27FC236}">
                <a16:creationId xmlns:a16="http://schemas.microsoft.com/office/drawing/2014/main" id="{160099D8-03B0-1DEF-E0AD-45D85BC67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62008" y="2952018"/>
            <a:ext cx="479884" cy="496731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8BAF2D69-BFBD-87AF-EE9F-647A64ED924F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996240" y="3754786"/>
            <a:ext cx="852179" cy="135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図 12" descr="背景パターン&#10;&#10;自動的に生成された説明">
            <a:extLst>
              <a:ext uri="{FF2B5EF4-FFF2-40B4-BE49-F238E27FC236}">
                <a16:creationId xmlns:a16="http://schemas.microsoft.com/office/drawing/2014/main" id="{475ED4A9-7ADD-4862-7E58-579A6C791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419" y="3394786"/>
            <a:ext cx="1459821" cy="720000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4" name="図 13" descr="アイコン が含まれている画像&#10;&#10;自動的に生成された説明">
            <a:extLst>
              <a:ext uri="{FF2B5EF4-FFF2-40B4-BE49-F238E27FC236}">
                <a16:creationId xmlns:a16="http://schemas.microsoft.com/office/drawing/2014/main" id="{FDBF21F0-7D58-858F-E158-59DF9DC19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419" y="3396137"/>
            <a:ext cx="1459821" cy="720000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図 14" descr="文字が書かれている&#10;&#10;中程度の精度で自動的に生成された説明">
            <a:extLst>
              <a:ext uri="{FF2B5EF4-FFF2-40B4-BE49-F238E27FC236}">
                <a16:creationId xmlns:a16="http://schemas.microsoft.com/office/drawing/2014/main" id="{EF2D9D4F-2E36-ABF0-B3D6-37ACE2724B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3576" y="3428716"/>
            <a:ext cx="1466428" cy="720000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図 15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30C9E32-E7B5-DA9D-40BB-E3B14572F7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0576" y="3437535"/>
            <a:ext cx="1476671" cy="720000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sp>
        <p:nvSpPr>
          <p:cNvPr id="17" name="タイトル 3">
            <a:extLst>
              <a:ext uri="{FF2B5EF4-FFF2-40B4-BE49-F238E27FC236}">
                <a16:creationId xmlns:a16="http://schemas.microsoft.com/office/drawing/2014/main" id="{E539B87E-CDED-ABE3-DC0D-1C2E16A39EDE}"/>
              </a:ext>
            </a:extLst>
          </p:cNvPr>
          <p:cNvSpPr txBox="1">
            <a:spLocks/>
          </p:cNvSpPr>
          <p:nvPr/>
        </p:nvSpPr>
        <p:spPr>
          <a:xfrm>
            <a:off x="8334539" y="2893164"/>
            <a:ext cx="2132456" cy="449025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000">
                <a:latin typeface="+mn-lt"/>
                <a:cs typeface="Times New Roman" panose="02020603050405020304" pitchFamily="18" charset="0"/>
              </a:rPr>
              <a:t>Annotator 20</a:t>
            </a:r>
            <a:endParaRPr lang="ja-JP" altLang="en-US" sz="200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8" name="図 17" descr="背景パターン&#10;&#10;自動的に生成された説明">
            <a:extLst>
              <a:ext uri="{FF2B5EF4-FFF2-40B4-BE49-F238E27FC236}">
                <a16:creationId xmlns:a16="http://schemas.microsoft.com/office/drawing/2014/main" id="{986587C9-7D36-2D7B-746F-4D0BD04533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5708" y="4396212"/>
            <a:ext cx="1449859" cy="720000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9" name="図 18" descr="背景パターン&#10;&#10;自動的に生成された説明">
            <a:extLst>
              <a:ext uri="{FF2B5EF4-FFF2-40B4-BE49-F238E27FC236}">
                <a16:creationId xmlns:a16="http://schemas.microsoft.com/office/drawing/2014/main" id="{CFE21ED6-486A-D2BB-203F-37ADA537AE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4253" y="5464009"/>
            <a:ext cx="1440000" cy="720000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20" name="図 19" descr="救急箱, 時計, 挿絵, 記号 が含まれている画像&#10;&#10;自動的に生成された説明">
            <a:extLst>
              <a:ext uri="{FF2B5EF4-FFF2-40B4-BE49-F238E27FC236}">
                <a16:creationId xmlns:a16="http://schemas.microsoft.com/office/drawing/2014/main" id="{73EBF311-A295-68D3-5BBE-5B8CF5BBB2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8421" y="4399730"/>
            <a:ext cx="1466661" cy="720000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pic>
        <p:nvPicPr>
          <p:cNvPr id="21" name="図 20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D0B62811-B2BD-E8C1-C1D2-D186029F79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1627" y="4425280"/>
            <a:ext cx="1473179" cy="720000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pic>
        <p:nvPicPr>
          <p:cNvPr id="22" name="図 21" descr="アイコン が含まれている画像&#10;&#10;自動的に生成された説明">
            <a:extLst>
              <a:ext uri="{FF2B5EF4-FFF2-40B4-BE49-F238E27FC236}">
                <a16:creationId xmlns:a16="http://schemas.microsoft.com/office/drawing/2014/main" id="{6CF624C4-919C-7960-CA1C-3E175AA99B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33515" y="4428573"/>
            <a:ext cx="1485472" cy="720000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pic>
        <p:nvPicPr>
          <p:cNvPr id="23" name="図 2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4F8131AB-0D34-0C99-227D-347F895B6C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48411" y="5463890"/>
            <a:ext cx="1459722" cy="720000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pic>
        <p:nvPicPr>
          <p:cNvPr id="24" name="図 23" descr="図形&#10;&#10;低い精度で自動的に生成された説明">
            <a:extLst>
              <a:ext uri="{FF2B5EF4-FFF2-40B4-BE49-F238E27FC236}">
                <a16:creationId xmlns:a16="http://schemas.microsoft.com/office/drawing/2014/main" id="{6E3B6C31-2CF9-7089-765B-866282E2001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86338" y="5455775"/>
            <a:ext cx="1499254" cy="720000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pic>
        <p:nvPicPr>
          <p:cNvPr id="25" name="図 24" descr="図形&#10;&#10;低い精度で自動的に生成された説明">
            <a:extLst>
              <a:ext uri="{FF2B5EF4-FFF2-40B4-BE49-F238E27FC236}">
                <a16:creationId xmlns:a16="http://schemas.microsoft.com/office/drawing/2014/main" id="{C73B22AD-235B-2893-33F0-B5A9D864076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07158" y="5447483"/>
            <a:ext cx="1501338" cy="720000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sp>
        <p:nvSpPr>
          <p:cNvPr id="26" name="タイトル 3">
            <a:extLst>
              <a:ext uri="{FF2B5EF4-FFF2-40B4-BE49-F238E27FC236}">
                <a16:creationId xmlns:a16="http://schemas.microsoft.com/office/drawing/2014/main" id="{EBE4C204-F4D3-E5C1-D2AD-6756906CD467}"/>
              </a:ext>
            </a:extLst>
          </p:cNvPr>
          <p:cNvSpPr txBox="1">
            <a:spLocks/>
          </p:cNvSpPr>
          <p:nvPr/>
        </p:nvSpPr>
        <p:spPr>
          <a:xfrm>
            <a:off x="1291930" y="2356711"/>
            <a:ext cx="1947100" cy="383967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800">
                <a:latin typeface="+mn-lt"/>
                <a:cs typeface="Times New Roman" panose="02020603050405020304" pitchFamily="18" charset="0"/>
              </a:rPr>
              <a:t>Audio data</a:t>
            </a:r>
            <a:endParaRPr lang="ja-JP" altLang="en-US" sz="280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7" name="グラフィックス 26" descr="ユーザー 単色塗りつぶし">
            <a:extLst>
              <a:ext uri="{FF2B5EF4-FFF2-40B4-BE49-F238E27FC236}">
                <a16:creationId xmlns:a16="http://schemas.microsoft.com/office/drawing/2014/main" id="{C217D587-4761-4537-DDFA-4D4697142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8529" y="2952697"/>
            <a:ext cx="479884" cy="496731"/>
          </a:xfrm>
          <a:prstGeom prst="rect">
            <a:avLst/>
          </a:prstGeom>
        </p:spPr>
      </p:pic>
      <p:sp>
        <p:nvSpPr>
          <p:cNvPr id="28" name="タイトル 3">
            <a:extLst>
              <a:ext uri="{FF2B5EF4-FFF2-40B4-BE49-F238E27FC236}">
                <a16:creationId xmlns:a16="http://schemas.microsoft.com/office/drawing/2014/main" id="{001F4756-5248-910C-0CA0-9A12D13FB46D}"/>
              </a:ext>
            </a:extLst>
          </p:cNvPr>
          <p:cNvSpPr txBox="1">
            <a:spLocks/>
          </p:cNvSpPr>
          <p:nvPr/>
        </p:nvSpPr>
        <p:spPr>
          <a:xfrm>
            <a:off x="5621060" y="2893843"/>
            <a:ext cx="2132456" cy="449025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000">
                <a:latin typeface="+mn-lt"/>
                <a:cs typeface="Times New Roman" panose="02020603050405020304" pitchFamily="18" charset="0"/>
              </a:rPr>
              <a:t>Annotator 2</a:t>
            </a:r>
            <a:endParaRPr lang="ja-JP" altLang="en-US" sz="200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9" name="グラフィックス 28" descr="ユーザー 単色塗りつぶし">
            <a:extLst>
              <a:ext uri="{FF2B5EF4-FFF2-40B4-BE49-F238E27FC236}">
                <a16:creationId xmlns:a16="http://schemas.microsoft.com/office/drawing/2014/main" id="{35F582D9-55EE-C80F-458C-7543CEBEA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4904" y="2936639"/>
            <a:ext cx="479884" cy="496731"/>
          </a:xfrm>
          <a:prstGeom prst="rect">
            <a:avLst/>
          </a:prstGeom>
        </p:spPr>
      </p:pic>
      <p:sp>
        <p:nvSpPr>
          <p:cNvPr id="30" name="タイトル 3">
            <a:extLst>
              <a:ext uri="{FF2B5EF4-FFF2-40B4-BE49-F238E27FC236}">
                <a16:creationId xmlns:a16="http://schemas.microsoft.com/office/drawing/2014/main" id="{D45C4C88-EFD8-EF42-E6CE-0EEBB693CDBD}"/>
              </a:ext>
            </a:extLst>
          </p:cNvPr>
          <p:cNvSpPr txBox="1">
            <a:spLocks/>
          </p:cNvSpPr>
          <p:nvPr/>
        </p:nvSpPr>
        <p:spPr>
          <a:xfrm>
            <a:off x="3357435" y="2877785"/>
            <a:ext cx="2132456" cy="449025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000">
                <a:latin typeface="+mn-lt"/>
                <a:cs typeface="Times New Roman" panose="02020603050405020304" pitchFamily="18" charset="0"/>
              </a:rPr>
              <a:t>Annotator 1</a:t>
            </a:r>
            <a:endParaRPr lang="ja-JP" altLang="en-US" sz="200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1" name="タイトル 3">
            <a:extLst>
              <a:ext uri="{FF2B5EF4-FFF2-40B4-BE49-F238E27FC236}">
                <a16:creationId xmlns:a16="http://schemas.microsoft.com/office/drawing/2014/main" id="{32A83515-4381-950E-BE01-C41EB332FC75}"/>
              </a:ext>
            </a:extLst>
          </p:cNvPr>
          <p:cNvSpPr txBox="1">
            <a:spLocks/>
          </p:cNvSpPr>
          <p:nvPr/>
        </p:nvSpPr>
        <p:spPr>
          <a:xfrm>
            <a:off x="7845567" y="5540296"/>
            <a:ext cx="744537" cy="381901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80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ja-JP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タイトル 3">
            <a:extLst>
              <a:ext uri="{FF2B5EF4-FFF2-40B4-BE49-F238E27FC236}">
                <a16:creationId xmlns:a16="http://schemas.microsoft.com/office/drawing/2014/main" id="{196DB346-AD63-690E-08B5-182487C9718D}"/>
              </a:ext>
            </a:extLst>
          </p:cNvPr>
          <p:cNvSpPr txBox="1">
            <a:spLocks/>
          </p:cNvSpPr>
          <p:nvPr/>
        </p:nvSpPr>
        <p:spPr>
          <a:xfrm>
            <a:off x="7845567" y="4522896"/>
            <a:ext cx="744537" cy="381901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80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ja-JP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タイトル 3">
            <a:extLst>
              <a:ext uri="{FF2B5EF4-FFF2-40B4-BE49-F238E27FC236}">
                <a16:creationId xmlns:a16="http://schemas.microsoft.com/office/drawing/2014/main" id="{95823004-AB7E-7A8C-C1C6-B8AD1C4610AC}"/>
              </a:ext>
            </a:extLst>
          </p:cNvPr>
          <p:cNvSpPr txBox="1">
            <a:spLocks/>
          </p:cNvSpPr>
          <p:nvPr/>
        </p:nvSpPr>
        <p:spPr>
          <a:xfrm>
            <a:off x="7845844" y="3505496"/>
            <a:ext cx="744537" cy="381901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80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ja-JP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5483B539-BEA6-E026-72F6-DD3FD01138D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995567" y="4756212"/>
            <a:ext cx="852854" cy="35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0C7B33C2-60FB-BDC8-6DC2-F78B758E39E3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 flipV="1">
            <a:off x="2974253" y="5823890"/>
            <a:ext cx="874158" cy="11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135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79E0D-2B33-DAB7-576D-36CCE8887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6E16EDE7-C897-5479-2B1E-E249C45AD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LEAD dataset has 20 strong labels for 5.67 hours of sound.</a:t>
            </a:r>
          </a:p>
          <a:p>
            <a:pPr lvl="1"/>
            <a:r>
              <a:rPr lang="en-US" altLang="ja-JP"/>
              <a:t>Sound from four previous datasets</a:t>
            </a: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8B98B16D-BFDE-2D0C-11FC-66F6C20BE171}"/>
              </a:ext>
            </a:extLst>
          </p:cNvPr>
          <p:cNvSpPr/>
          <p:nvPr/>
        </p:nvSpPr>
        <p:spPr>
          <a:xfrm>
            <a:off x="2058056" y="5024458"/>
            <a:ext cx="4338748" cy="9300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D1390486-3684-681D-A1FA-73FDF40F43E1}"/>
              </a:ext>
            </a:extLst>
          </p:cNvPr>
          <p:cNvSpPr/>
          <p:nvPr/>
        </p:nvSpPr>
        <p:spPr>
          <a:xfrm>
            <a:off x="2058056" y="3993902"/>
            <a:ext cx="4338748" cy="91772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0CE0B83B-4527-FF10-76D5-1D4E8589ACCE}"/>
              </a:ext>
            </a:extLst>
          </p:cNvPr>
          <p:cNvSpPr/>
          <p:nvPr/>
        </p:nvSpPr>
        <p:spPr>
          <a:xfrm>
            <a:off x="2058057" y="2967859"/>
            <a:ext cx="4338748" cy="9300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7E46FEEF-0825-ECF6-C073-81FF9035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Data source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9FC4DF6-3F7D-28AE-5DC1-7A557EDD9E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69820" y="6560475"/>
            <a:ext cx="2743200" cy="365125"/>
          </a:xfrm>
        </p:spPr>
        <p:txBody>
          <a:bodyPr/>
          <a:lstStyle/>
          <a:p>
            <a:fld id="{45627EE5-1E42-674A-9A60-D2E78F8884E8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ABAB6A-474D-447B-E7FD-EC1FF5DA1318}"/>
              </a:ext>
            </a:extLst>
          </p:cNvPr>
          <p:cNvSpPr/>
          <p:nvPr/>
        </p:nvSpPr>
        <p:spPr>
          <a:xfrm>
            <a:off x="1956816" y="2553779"/>
            <a:ext cx="4530671" cy="346594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E5A50FC-38C8-BBC3-7BCA-53C008767186}"/>
              </a:ext>
            </a:extLst>
          </p:cNvPr>
          <p:cNvSpPr/>
          <p:nvPr/>
        </p:nvSpPr>
        <p:spPr>
          <a:xfrm>
            <a:off x="6935636" y="2631436"/>
            <a:ext cx="2014205" cy="331563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280E2DB-5E4D-5B8B-0240-79D9EAC86FBB}"/>
              </a:ext>
            </a:extLst>
          </p:cNvPr>
          <p:cNvSpPr/>
          <p:nvPr/>
        </p:nvSpPr>
        <p:spPr>
          <a:xfrm>
            <a:off x="6803944" y="2553779"/>
            <a:ext cx="3013543" cy="3465941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タイトル 3">
            <a:extLst>
              <a:ext uri="{FF2B5EF4-FFF2-40B4-BE49-F238E27FC236}">
                <a16:creationId xmlns:a16="http://schemas.microsoft.com/office/drawing/2014/main" id="{718450D8-91E8-F186-DA3C-05C72F352D2A}"/>
              </a:ext>
            </a:extLst>
          </p:cNvPr>
          <p:cNvSpPr txBox="1">
            <a:spLocks/>
          </p:cNvSpPr>
          <p:nvPr/>
        </p:nvSpPr>
        <p:spPr>
          <a:xfrm>
            <a:off x="6939376" y="2047130"/>
            <a:ext cx="2868574" cy="448611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800">
                <a:latin typeface="+mn-lt"/>
                <a:cs typeface="Times New Roman" panose="02020603050405020304" pitchFamily="18" charset="0"/>
              </a:rPr>
              <a:t>LEAD dataset</a:t>
            </a:r>
            <a:endParaRPr lang="ja-JP" altLang="en-US" sz="2800"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1C0487F-D819-BA70-DE11-36BA6ED4C29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6293307" y="3430780"/>
            <a:ext cx="935565" cy="135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図 12" descr="背景パターン&#10;&#10;自動的に生成された説明">
            <a:extLst>
              <a:ext uri="{FF2B5EF4-FFF2-40B4-BE49-F238E27FC236}">
                <a16:creationId xmlns:a16="http://schemas.microsoft.com/office/drawing/2014/main" id="{9D0816B5-B292-7940-245A-02BA71261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486" y="3070780"/>
            <a:ext cx="1459821" cy="720000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4" name="図 13" descr="アイコン が含まれている画像&#10;&#10;自動的に生成された説明">
            <a:extLst>
              <a:ext uri="{FF2B5EF4-FFF2-40B4-BE49-F238E27FC236}">
                <a16:creationId xmlns:a16="http://schemas.microsoft.com/office/drawing/2014/main" id="{22D48E3F-5B9E-F3ED-F66F-6E6708C27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872" y="3072131"/>
            <a:ext cx="1459821" cy="720000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pic>
        <p:nvPicPr>
          <p:cNvPr id="18" name="図 17" descr="背景パターン&#10;&#10;自動的に生成された説明">
            <a:extLst>
              <a:ext uri="{FF2B5EF4-FFF2-40B4-BE49-F238E27FC236}">
                <a16:creationId xmlns:a16="http://schemas.microsoft.com/office/drawing/2014/main" id="{1DD47648-08C3-DEC1-3FDB-7D0648348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775" y="4072206"/>
            <a:ext cx="1449859" cy="720000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9" name="図 18" descr="背景パターン&#10;&#10;自動的に生成された説明">
            <a:extLst>
              <a:ext uri="{FF2B5EF4-FFF2-40B4-BE49-F238E27FC236}">
                <a16:creationId xmlns:a16="http://schemas.microsoft.com/office/drawing/2014/main" id="{EAE8FA43-2686-6A7F-79C2-6BA037648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320" y="5140003"/>
            <a:ext cx="1440000" cy="720000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20" name="図 19" descr="救急箱, 時計, 挿絵, 記号 が含まれている画像&#10;&#10;自動的に生成された説明">
            <a:extLst>
              <a:ext uri="{FF2B5EF4-FFF2-40B4-BE49-F238E27FC236}">
                <a16:creationId xmlns:a16="http://schemas.microsoft.com/office/drawing/2014/main" id="{D1748269-F5D3-8EB0-AE05-AF3FF7BC4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8874" y="4075724"/>
            <a:ext cx="1466661" cy="720000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pic>
        <p:nvPicPr>
          <p:cNvPr id="23" name="図 2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CD6410A1-02A0-AC00-3158-086FFB07E6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8864" y="5139884"/>
            <a:ext cx="1459722" cy="720000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sp>
        <p:nvSpPr>
          <p:cNvPr id="26" name="タイトル 3">
            <a:extLst>
              <a:ext uri="{FF2B5EF4-FFF2-40B4-BE49-F238E27FC236}">
                <a16:creationId xmlns:a16="http://schemas.microsoft.com/office/drawing/2014/main" id="{3EF04266-E71B-801D-5BE5-6C79EB6CF68B}"/>
              </a:ext>
            </a:extLst>
          </p:cNvPr>
          <p:cNvSpPr txBox="1">
            <a:spLocks/>
          </p:cNvSpPr>
          <p:nvPr/>
        </p:nvSpPr>
        <p:spPr>
          <a:xfrm>
            <a:off x="3426374" y="2117798"/>
            <a:ext cx="1947100" cy="383967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800">
                <a:latin typeface="+mn-lt"/>
                <a:cs typeface="Times New Roman" panose="02020603050405020304" pitchFamily="18" charset="0"/>
              </a:rPr>
              <a:t>Audio data</a:t>
            </a:r>
            <a:endParaRPr lang="ja-JP" altLang="en-US" sz="280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9" name="グラフィックス 28" descr="ユーザー 単色塗りつぶし">
            <a:extLst>
              <a:ext uri="{FF2B5EF4-FFF2-40B4-BE49-F238E27FC236}">
                <a16:creationId xmlns:a16="http://schemas.microsoft.com/office/drawing/2014/main" id="{4F0605CE-2237-A95C-A519-A6A00B14C6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65357" y="2612633"/>
            <a:ext cx="479884" cy="496731"/>
          </a:xfrm>
          <a:prstGeom prst="rect">
            <a:avLst/>
          </a:prstGeom>
        </p:spPr>
      </p:pic>
      <p:sp>
        <p:nvSpPr>
          <p:cNvPr id="30" name="タイトル 3">
            <a:extLst>
              <a:ext uri="{FF2B5EF4-FFF2-40B4-BE49-F238E27FC236}">
                <a16:creationId xmlns:a16="http://schemas.microsoft.com/office/drawing/2014/main" id="{749985EC-BEBC-6C0F-74B6-85B3A786596D}"/>
              </a:ext>
            </a:extLst>
          </p:cNvPr>
          <p:cNvSpPr txBox="1">
            <a:spLocks/>
          </p:cNvSpPr>
          <p:nvPr/>
        </p:nvSpPr>
        <p:spPr>
          <a:xfrm>
            <a:off x="6737888" y="2553779"/>
            <a:ext cx="2132456" cy="449025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000">
                <a:latin typeface="+mn-lt"/>
                <a:cs typeface="Times New Roman" panose="02020603050405020304" pitchFamily="18" charset="0"/>
              </a:rPr>
              <a:t>Annotator 1</a:t>
            </a:r>
            <a:endParaRPr lang="ja-JP" altLang="en-US" sz="200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1" name="タイトル 3">
            <a:extLst>
              <a:ext uri="{FF2B5EF4-FFF2-40B4-BE49-F238E27FC236}">
                <a16:creationId xmlns:a16="http://schemas.microsoft.com/office/drawing/2014/main" id="{A2A03555-0299-6B43-9C1E-2C617296C321}"/>
              </a:ext>
            </a:extLst>
          </p:cNvPr>
          <p:cNvSpPr txBox="1">
            <a:spLocks/>
          </p:cNvSpPr>
          <p:nvPr/>
        </p:nvSpPr>
        <p:spPr>
          <a:xfrm>
            <a:off x="9086535" y="5216290"/>
            <a:ext cx="754629" cy="381901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80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ja-JP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タイトル 3">
            <a:extLst>
              <a:ext uri="{FF2B5EF4-FFF2-40B4-BE49-F238E27FC236}">
                <a16:creationId xmlns:a16="http://schemas.microsoft.com/office/drawing/2014/main" id="{A362E551-654E-9C09-2DB7-AAD090010E6B}"/>
              </a:ext>
            </a:extLst>
          </p:cNvPr>
          <p:cNvSpPr txBox="1">
            <a:spLocks/>
          </p:cNvSpPr>
          <p:nvPr/>
        </p:nvSpPr>
        <p:spPr>
          <a:xfrm>
            <a:off x="9077780" y="4198890"/>
            <a:ext cx="775329" cy="381901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80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ja-JP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タイトル 3">
            <a:extLst>
              <a:ext uri="{FF2B5EF4-FFF2-40B4-BE49-F238E27FC236}">
                <a16:creationId xmlns:a16="http://schemas.microsoft.com/office/drawing/2014/main" id="{F3DB2A2E-45FD-E4B8-C051-06CA7DAF5549}"/>
              </a:ext>
            </a:extLst>
          </p:cNvPr>
          <p:cNvSpPr txBox="1">
            <a:spLocks/>
          </p:cNvSpPr>
          <p:nvPr/>
        </p:nvSpPr>
        <p:spPr>
          <a:xfrm>
            <a:off x="9098976" y="3181490"/>
            <a:ext cx="732555" cy="381901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80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ja-JP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C76C4A4D-9E95-52EE-70AF-A9F16851B78C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6292634" y="4432206"/>
            <a:ext cx="936240" cy="35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37E2500B-9463-3445-8F2A-344E1A28CA58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 flipV="1">
            <a:off x="6271320" y="5499884"/>
            <a:ext cx="957544" cy="11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タイトル 3">
            <a:extLst>
              <a:ext uri="{FF2B5EF4-FFF2-40B4-BE49-F238E27FC236}">
                <a16:creationId xmlns:a16="http://schemas.microsoft.com/office/drawing/2014/main" id="{859A8275-5590-6A63-A87B-7BD1F6939DE4}"/>
              </a:ext>
            </a:extLst>
          </p:cNvPr>
          <p:cNvSpPr txBox="1">
            <a:spLocks/>
          </p:cNvSpPr>
          <p:nvPr/>
        </p:nvSpPr>
        <p:spPr>
          <a:xfrm>
            <a:off x="2165787" y="3145258"/>
            <a:ext cx="2534864" cy="449025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000">
                <a:solidFill>
                  <a:schemeClr val="accent6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TUT Sound Events (SE) 2016 </a:t>
            </a:r>
            <a:r>
              <a:rPr lang="en-US" altLang="ja-JP" sz="1400">
                <a:solidFill>
                  <a:schemeClr val="accent6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[1]</a:t>
            </a:r>
            <a:r>
              <a:rPr lang="en-US" altLang="ja-JP" sz="2000">
                <a:solidFill>
                  <a:schemeClr val="accent6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 / 2017 </a:t>
            </a:r>
            <a:r>
              <a:rPr lang="en-US" altLang="ja-JP" sz="1400">
                <a:solidFill>
                  <a:schemeClr val="accent6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[2]</a:t>
            </a:r>
            <a:endParaRPr lang="ja-JP" altLang="en-US" sz="2000">
              <a:solidFill>
                <a:schemeClr val="accent6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8" name="タイトル 3">
            <a:extLst>
              <a:ext uri="{FF2B5EF4-FFF2-40B4-BE49-F238E27FC236}">
                <a16:creationId xmlns:a16="http://schemas.microsoft.com/office/drawing/2014/main" id="{5BD0DF39-4A23-77D1-2136-4EFDE18DC938}"/>
              </a:ext>
            </a:extLst>
          </p:cNvPr>
          <p:cNvSpPr txBox="1">
            <a:spLocks/>
          </p:cNvSpPr>
          <p:nvPr/>
        </p:nvSpPr>
        <p:spPr>
          <a:xfrm>
            <a:off x="2041430" y="4168887"/>
            <a:ext cx="2828364" cy="449025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000">
                <a:solidFill>
                  <a:schemeClr val="accent6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TUT Acoustic Scenes (AS) 2016 </a:t>
            </a:r>
            <a:r>
              <a:rPr lang="en-US" altLang="ja-JP" sz="1400">
                <a:solidFill>
                  <a:schemeClr val="accent6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[1]</a:t>
            </a:r>
            <a:endParaRPr lang="ja-JP" altLang="en-US" sz="2000">
              <a:solidFill>
                <a:schemeClr val="accent6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9" name="タイトル 3">
            <a:extLst>
              <a:ext uri="{FF2B5EF4-FFF2-40B4-BE49-F238E27FC236}">
                <a16:creationId xmlns:a16="http://schemas.microsoft.com/office/drawing/2014/main" id="{6B47A4F2-9C4E-89E8-5A64-4930E5FA73EE}"/>
              </a:ext>
            </a:extLst>
          </p:cNvPr>
          <p:cNvSpPr txBox="1">
            <a:spLocks/>
          </p:cNvSpPr>
          <p:nvPr/>
        </p:nvSpPr>
        <p:spPr>
          <a:xfrm>
            <a:off x="2374513" y="5216290"/>
            <a:ext cx="2132456" cy="449025"/>
          </a:xfrm>
          <a:prstGeom prst="rect">
            <a:avLst/>
          </a:prstGeom>
          <a:noFill/>
        </p:spPr>
        <p:txBody>
          <a:bodyPr vert="horz" lIns="91440" tIns="18000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000">
                <a:solidFill>
                  <a:schemeClr val="accent6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URBAN-SED </a:t>
            </a:r>
            <a:r>
              <a:rPr lang="en-US" altLang="ja-JP" sz="1400">
                <a:solidFill>
                  <a:schemeClr val="accent6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[3]</a:t>
            </a:r>
            <a:endParaRPr lang="ja-JP" altLang="en-US" sz="2000">
              <a:solidFill>
                <a:schemeClr val="accent6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44377A42-BEDC-5833-FEE4-05E67AF57FE3}"/>
              </a:ext>
            </a:extLst>
          </p:cNvPr>
          <p:cNvSpPr txBox="1"/>
          <p:nvPr/>
        </p:nvSpPr>
        <p:spPr>
          <a:xfrm>
            <a:off x="-12970" y="6221214"/>
            <a:ext cx="11461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kumimoji="1" lang="en-US" altLang="ja-JP" sz="1200"/>
              <a:t>[1] A. Mesaros, et al., “TUT database for acoustic scene classification and sound event detection,” Proc. EUSIPCO, pp. 1128–1132, 2016.</a:t>
            </a:r>
          </a:p>
          <a:p>
            <a:pPr algn="l" rtl="0"/>
            <a:r>
              <a:rPr kumimoji="1" lang="en-US" altLang="ja-JP" sz="1200"/>
              <a:t>[2] A. Mesaros, et al., “Challenge setup: Tasks, datasets and baseline system,” Proc. Workshop on DCASE, pp. 85–92, 2017.</a:t>
            </a:r>
          </a:p>
          <a:p>
            <a:pPr algn="l" rtl="0"/>
            <a:r>
              <a:rPr lang="en-US" altLang="ja-JP" sz="1200">
                <a:effectLst/>
              </a:rPr>
              <a:t>[3] J. Salamon, et al., “Scaper: A library for soundscape synthesis and augmentation,” Proc. WASPAA, pp. 344–348, 2017.</a:t>
            </a:r>
            <a:endParaRPr lang="en" altLang="ja-JP" sz="12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64313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98275</TotalTime>
  <Words>3398</Words>
  <Application>Microsoft Macintosh PowerPoint</Application>
  <PresentationFormat>ワイド画面</PresentationFormat>
  <Paragraphs>389</Paragraphs>
  <Slides>33</Slides>
  <Notes>33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33</vt:i4>
      </vt:variant>
    </vt:vector>
  </HeadingPairs>
  <TitlesOfParts>
    <vt:vector size="41" baseType="lpstr">
      <vt:lpstr>Meiryo</vt:lpstr>
      <vt:lpstr>游ゴシック</vt:lpstr>
      <vt:lpstr>Arial</vt:lpstr>
      <vt:lpstr>Calibri</vt:lpstr>
      <vt:lpstr>Cambria Math</vt:lpstr>
      <vt:lpstr>Times New Roman</vt:lpstr>
      <vt:lpstr>Wingdings</vt:lpstr>
      <vt:lpstr>Office テーマ</vt:lpstr>
      <vt:lpstr>LEAD Dataset: How Can Labels for Sound Event Detection Vary Depending on Annotators?</vt:lpstr>
      <vt:lpstr>Background: Sound event detection (SED)</vt:lpstr>
      <vt:lpstr>Problem: Annotating strong labels in SED</vt:lpstr>
      <vt:lpstr>Related work 1: Effects of visualizations on the annotations [1]</vt:lpstr>
      <vt:lpstr>Related work 2: Reliable strong labels in SED [1]</vt:lpstr>
      <vt:lpstr>PowerPoint プレゼンテーション</vt:lpstr>
      <vt:lpstr>PowerPoint プレゼンテーション</vt:lpstr>
      <vt:lpstr>Building the LEAD dataset</vt:lpstr>
      <vt:lpstr>Data source</vt:lpstr>
      <vt:lpstr>Annotation procedure</vt:lpstr>
      <vt:lpstr>Assigning strong labels to sound signals</vt:lpstr>
      <vt:lpstr>Assigning strong labels to sound signals</vt:lpstr>
      <vt:lpstr>Assigning confidence scores (CSs) to sound events</vt:lpstr>
      <vt:lpstr>Assigning confidence scores (CSs) to sound events</vt:lpstr>
      <vt:lpstr>PowerPoint プレゼンテーション</vt:lpstr>
      <vt:lpstr>Overview of the analyses with the LEAD dataset</vt:lpstr>
      <vt:lpstr>Analysis 1: Categorizing the variations in strong labels</vt:lpstr>
      <vt:lpstr>Analysis 1: Categorizing the variations in strong labels</vt:lpstr>
      <vt:lpstr>Label deletion</vt:lpstr>
      <vt:lpstr>Analysis 2-a: Objective analysis of CSs</vt:lpstr>
      <vt:lpstr>Analysis 2-b: Subjective analysis of temporal CSs</vt:lpstr>
      <vt:lpstr>PowerPoint プレゼンテーション</vt:lpstr>
      <vt:lpstr>Overview of the experiment</vt:lpstr>
      <vt:lpstr>How to calculate the pseudo-metrics</vt:lpstr>
      <vt:lpstr>How to calculate the pseudo-metrics</vt:lpstr>
      <vt:lpstr>How to calculate the pseudo-metrics</vt:lpstr>
      <vt:lpstr>Conditions of metrics</vt:lpstr>
      <vt:lpstr>Conditions of metrics</vt:lpstr>
      <vt:lpstr>Conditions of metrics</vt:lpstr>
      <vt:lpstr>Pseudo-detection performance</vt:lpstr>
      <vt:lpstr>Additional experiment</vt:lpstr>
      <vt:lpstr>Event-based micro-F-score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Zhang Siyu</dc:creator>
  <cp:lastModifiedBy>ctwk0135</cp:lastModifiedBy>
  <cp:revision>3106</cp:revision>
  <cp:lastPrinted>2021-11-06T11:28:43Z</cp:lastPrinted>
  <dcterms:created xsi:type="dcterms:W3CDTF">2021-07-01T02:15:38Z</dcterms:created>
  <dcterms:modified xsi:type="dcterms:W3CDTF">2024-12-05T07:33:58Z</dcterms:modified>
</cp:coreProperties>
</file>